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70" r:id="rId10"/>
    <p:sldId id="271" r:id="rId11"/>
    <p:sldId id="272" r:id="rId12"/>
    <p:sldId id="265" r:id="rId13"/>
    <p:sldId id="266" r:id="rId14"/>
    <p:sldId id="267" r:id="rId15"/>
    <p:sldId id="268" r:id="rId16"/>
    <p:sldId id="269"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418"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87675772-FCB0-466C-B7DA-F937A955C93F}" type="datetimeFigureOut">
              <a:rPr lang="en-AU" smtClean="0"/>
              <a:t>26/04/2020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9F76301-1F74-4B2A-BE6F-E846B08C4476}" type="slidenum">
              <a:rPr lang="en-AU" smtClean="0"/>
              <a:t>‹#›</a:t>
            </a:fld>
            <a:endParaRPr lang="en-AU"/>
          </a:p>
        </p:txBody>
      </p:sp>
    </p:spTree>
    <p:extLst>
      <p:ext uri="{BB962C8B-B14F-4D97-AF65-F5344CB8AC3E}">
        <p14:creationId xmlns:p14="http://schemas.microsoft.com/office/powerpoint/2010/main" val="511988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7675772-FCB0-466C-B7DA-F937A955C93F}" type="datetimeFigureOut">
              <a:rPr lang="en-AU" smtClean="0"/>
              <a:t>26/04/2020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9F76301-1F74-4B2A-BE6F-E846B08C4476}" type="slidenum">
              <a:rPr lang="en-AU" smtClean="0"/>
              <a:t>‹#›</a:t>
            </a:fld>
            <a:endParaRPr lang="en-AU"/>
          </a:p>
        </p:txBody>
      </p:sp>
    </p:spTree>
    <p:extLst>
      <p:ext uri="{BB962C8B-B14F-4D97-AF65-F5344CB8AC3E}">
        <p14:creationId xmlns:p14="http://schemas.microsoft.com/office/powerpoint/2010/main" val="3305546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7675772-FCB0-466C-B7DA-F937A955C93F}" type="datetimeFigureOut">
              <a:rPr lang="en-AU" smtClean="0"/>
              <a:t>26/04/2020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9F76301-1F74-4B2A-BE6F-E846B08C4476}" type="slidenum">
              <a:rPr lang="en-AU" smtClean="0"/>
              <a:t>‹#›</a:t>
            </a:fld>
            <a:endParaRPr lang="en-AU"/>
          </a:p>
        </p:txBody>
      </p:sp>
    </p:spTree>
    <p:extLst>
      <p:ext uri="{BB962C8B-B14F-4D97-AF65-F5344CB8AC3E}">
        <p14:creationId xmlns:p14="http://schemas.microsoft.com/office/powerpoint/2010/main" val="3124745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7675772-FCB0-466C-B7DA-F937A955C93F}" type="datetimeFigureOut">
              <a:rPr lang="en-AU" smtClean="0"/>
              <a:t>26/04/2020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9F76301-1F74-4B2A-BE6F-E846B08C4476}" type="slidenum">
              <a:rPr lang="en-AU" smtClean="0"/>
              <a:t>‹#›</a:t>
            </a:fld>
            <a:endParaRPr lang="en-AU"/>
          </a:p>
        </p:txBody>
      </p:sp>
    </p:spTree>
    <p:extLst>
      <p:ext uri="{BB962C8B-B14F-4D97-AF65-F5344CB8AC3E}">
        <p14:creationId xmlns:p14="http://schemas.microsoft.com/office/powerpoint/2010/main" val="3341151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675772-FCB0-466C-B7DA-F937A955C93F}" type="datetimeFigureOut">
              <a:rPr lang="en-AU" smtClean="0"/>
              <a:t>26/04/2020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9F76301-1F74-4B2A-BE6F-E846B08C4476}" type="slidenum">
              <a:rPr lang="en-AU" smtClean="0"/>
              <a:t>‹#›</a:t>
            </a:fld>
            <a:endParaRPr lang="en-AU"/>
          </a:p>
        </p:txBody>
      </p:sp>
    </p:spTree>
    <p:extLst>
      <p:ext uri="{BB962C8B-B14F-4D97-AF65-F5344CB8AC3E}">
        <p14:creationId xmlns:p14="http://schemas.microsoft.com/office/powerpoint/2010/main" val="1491256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87675772-FCB0-466C-B7DA-F937A955C93F}" type="datetimeFigureOut">
              <a:rPr lang="en-AU" smtClean="0"/>
              <a:t>26/04/2020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9F76301-1F74-4B2A-BE6F-E846B08C4476}" type="slidenum">
              <a:rPr lang="en-AU" smtClean="0"/>
              <a:t>‹#›</a:t>
            </a:fld>
            <a:endParaRPr lang="en-AU"/>
          </a:p>
        </p:txBody>
      </p:sp>
    </p:spTree>
    <p:extLst>
      <p:ext uri="{BB962C8B-B14F-4D97-AF65-F5344CB8AC3E}">
        <p14:creationId xmlns:p14="http://schemas.microsoft.com/office/powerpoint/2010/main" val="1662113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87675772-FCB0-466C-B7DA-F937A955C93F}" type="datetimeFigureOut">
              <a:rPr lang="en-AU" smtClean="0"/>
              <a:t>26/04/2020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9F76301-1F74-4B2A-BE6F-E846B08C4476}" type="slidenum">
              <a:rPr lang="en-AU" smtClean="0"/>
              <a:t>‹#›</a:t>
            </a:fld>
            <a:endParaRPr lang="en-AU"/>
          </a:p>
        </p:txBody>
      </p:sp>
    </p:spTree>
    <p:extLst>
      <p:ext uri="{BB962C8B-B14F-4D97-AF65-F5344CB8AC3E}">
        <p14:creationId xmlns:p14="http://schemas.microsoft.com/office/powerpoint/2010/main" val="3176295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87675772-FCB0-466C-B7DA-F937A955C93F}" type="datetimeFigureOut">
              <a:rPr lang="en-AU" smtClean="0"/>
              <a:t>26/04/2020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9F76301-1F74-4B2A-BE6F-E846B08C4476}" type="slidenum">
              <a:rPr lang="en-AU" smtClean="0"/>
              <a:t>‹#›</a:t>
            </a:fld>
            <a:endParaRPr lang="en-AU"/>
          </a:p>
        </p:txBody>
      </p:sp>
    </p:spTree>
    <p:extLst>
      <p:ext uri="{BB962C8B-B14F-4D97-AF65-F5344CB8AC3E}">
        <p14:creationId xmlns:p14="http://schemas.microsoft.com/office/powerpoint/2010/main" val="2547950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675772-FCB0-466C-B7DA-F937A955C93F}" type="datetimeFigureOut">
              <a:rPr lang="en-AU" smtClean="0"/>
              <a:t>26/04/2020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9F76301-1F74-4B2A-BE6F-E846B08C4476}" type="slidenum">
              <a:rPr lang="en-AU" smtClean="0"/>
              <a:t>‹#›</a:t>
            </a:fld>
            <a:endParaRPr lang="en-AU"/>
          </a:p>
        </p:txBody>
      </p:sp>
    </p:spTree>
    <p:extLst>
      <p:ext uri="{BB962C8B-B14F-4D97-AF65-F5344CB8AC3E}">
        <p14:creationId xmlns:p14="http://schemas.microsoft.com/office/powerpoint/2010/main" val="3310965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675772-FCB0-466C-B7DA-F937A955C93F}" type="datetimeFigureOut">
              <a:rPr lang="en-AU" smtClean="0"/>
              <a:t>26/04/2020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9F76301-1F74-4B2A-BE6F-E846B08C4476}" type="slidenum">
              <a:rPr lang="en-AU" smtClean="0"/>
              <a:t>‹#›</a:t>
            </a:fld>
            <a:endParaRPr lang="en-AU"/>
          </a:p>
        </p:txBody>
      </p:sp>
    </p:spTree>
    <p:extLst>
      <p:ext uri="{BB962C8B-B14F-4D97-AF65-F5344CB8AC3E}">
        <p14:creationId xmlns:p14="http://schemas.microsoft.com/office/powerpoint/2010/main" val="2917917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675772-FCB0-466C-B7DA-F937A955C93F}" type="datetimeFigureOut">
              <a:rPr lang="en-AU" smtClean="0"/>
              <a:t>26/04/2020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9F76301-1F74-4B2A-BE6F-E846B08C4476}" type="slidenum">
              <a:rPr lang="en-AU" smtClean="0"/>
              <a:t>‹#›</a:t>
            </a:fld>
            <a:endParaRPr lang="en-AU"/>
          </a:p>
        </p:txBody>
      </p:sp>
    </p:spTree>
    <p:extLst>
      <p:ext uri="{BB962C8B-B14F-4D97-AF65-F5344CB8AC3E}">
        <p14:creationId xmlns:p14="http://schemas.microsoft.com/office/powerpoint/2010/main" val="3213589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675772-FCB0-466C-B7DA-F937A955C93F}" type="datetimeFigureOut">
              <a:rPr lang="en-AU" smtClean="0"/>
              <a:t>26/04/2020</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76301-1F74-4B2A-BE6F-E846B08C4476}" type="slidenum">
              <a:rPr lang="en-AU" smtClean="0"/>
              <a:t>‹#›</a:t>
            </a:fld>
            <a:endParaRPr lang="en-AU"/>
          </a:p>
        </p:txBody>
      </p:sp>
    </p:spTree>
    <p:extLst>
      <p:ext uri="{BB962C8B-B14F-4D97-AF65-F5344CB8AC3E}">
        <p14:creationId xmlns:p14="http://schemas.microsoft.com/office/powerpoint/2010/main" val="4137494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feedblitz.com/t3.asp?/1011762/45929278/6136833_/feeds.feedblitz.com/~/t/0/0/scsenews/~https://2.bp.blogspot.com/-_FcgPaID2yM/WycI5d3RPOI/AAAAAAAAQ1M/wexlVIlGk1oWxx1kJ6-TFVh6M9Ye2t3lQCLcBGAs/s1600/Rachel%2BMende_006%2Bfor%2Bblog.jpg" TargetMode="External"/><Relationship Id="rId2" Type="http://schemas.openxmlformats.org/officeDocument/2006/relationships/hyperlink" Target="https://p.feedblitz.com/r3.asp?l=154242943&amp;f=1011762&amp;c=6136833&amp;u=45929278"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p.feedblitz.com/t3.asp?/1011762/45929278/6136833_/feeds.feedblitz.com/~/t/0/0/scsenews/~https://www.frontiersin.org/articles/10.3389/fimmu.2018.01250/full?&amp;utm_source=Email_to_authors_&amp;utm_medium=Email&amp;utm_content=T1_11.5e1_author&amp;utm_campaign=Email_publication&amp;field=&amp;journalName=Frontiers_in_Immunology&amp;id=381590" TargetMode="Externa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p.feedblitz.com/t3.asp?/1011762/45929278/6128625_/feeds.feedblitz.com/~/t/0/0/scsenews/~https://www.monash.edu/medicine/scs/medicine/research/cid/research/rheumatology" TargetMode="External"/><Relationship Id="rId2" Type="http://schemas.openxmlformats.org/officeDocument/2006/relationships/hyperlink" Target="https://p.feedblitz.com/t3.asp?/1011762/45929278/6128625_/feeds.feedblitz.com/~/t/0/0/scsenews/~https://www.nature.com/articles/s41467-018-04581-2"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2.png"/><Relationship Id="rId4" Type="http://schemas.openxmlformats.org/officeDocument/2006/relationships/hyperlink" Target="https://p.feedblitz.com/r3.asp?l=153984849&amp;f=1011762&amp;c=6128625&amp;u=4592927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3.bp.blogspot.com/-qDe0TXe1_Dg/WwJBnUljZHI/AAAAAAAAQgw/ySWDyNi4vmEWBcJSPPZBWIRwcdIPR5jFQCLcBGAs/s1600/001_Champa-Fabien-Katherine_20180517.JPG"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b="1" dirty="0"/>
              <a:t>Lions Rheumatism and Arthritis Medical Research Foundation Australia</a:t>
            </a:r>
            <a:r>
              <a:rPr lang="en-US" dirty="0"/>
              <a:t/>
            </a:r>
            <a:br>
              <a:rPr lang="en-US" dirty="0"/>
            </a:br>
            <a:endParaRPr lang="en-AU" dirty="0"/>
          </a:p>
        </p:txBody>
      </p:sp>
      <p:sp>
        <p:nvSpPr>
          <p:cNvPr id="3" name="Subtitle 2"/>
          <p:cNvSpPr>
            <a:spLocks noGrp="1"/>
          </p:cNvSpPr>
          <p:nvPr>
            <p:ph type="subTitle" idx="1"/>
          </p:nvPr>
        </p:nvSpPr>
        <p:spPr/>
        <p:txBody>
          <a:bodyPr/>
          <a:lstStyle/>
          <a:p>
            <a:endParaRPr lang="en-AU"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965674"/>
            <a:ext cx="5943600" cy="1943735"/>
          </a:xfrm>
          <a:prstGeom prst="rect">
            <a:avLst/>
          </a:prstGeom>
          <a:noFill/>
          <a:ln>
            <a:noFill/>
          </a:ln>
          <a:effectLst/>
          <a:extLst/>
        </p:spPr>
      </p:pic>
    </p:spTree>
    <p:extLst>
      <p:ext uri="{BB962C8B-B14F-4D97-AF65-F5344CB8AC3E}">
        <p14:creationId xmlns:p14="http://schemas.microsoft.com/office/powerpoint/2010/main" val="3499775370"/>
      </p:ext>
    </p:extLst>
  </p:cSld>
  <p:clrMapOvr>
    <a:masterClrMapping/>
  </p:clrMapOvr>
  <mc:AlternateContent xmlns:mc="http://schemas.openxmlformats.org/markup-compatibility/2006" xmlns:p14="http://schemas.microsoft.com/office/powerpoint/2010/main">
    <mc:Choice Requires="p14">
      <p:transition spd="slow" p14:dur="2000" advTm="2687"/>
    </mc:Choice>
    <mc:Fallback xmlns="">
      <p:transition spd="slow" advTm="268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86526"/>
            <a:ext cx="6868704" cy="2186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0034" y="2564904"/>
            <a:ext cx="4954341" cy="3699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6"/>
          <p:cNvSpPr>
            <a:spLocks noGrp="1"/>
          </p:cNvSpPr>
          <p:nvPr>
            <p:ph idx="1"/>
          </p:nvPr>
        </p:nvSpPr>
        <p:spPr>
          <a:xfrm>
            <a:off x="457200" y="2420888"/>
            <a:ext cx="8229600" cy="3705275"/>
          </a:xfrm>
        </p:spPr>
        <p:txBody>
          <a:bodyPr/>
          <a:lstStyle/>
          <a:p>
            <a:endParaRPr lang="en-AU" dirty="0" smtClean="0"/>
          </a:p>
          <a:p>
            <a:endParaRPr lang="en-AU" dirty="0" smtClean="0"/>
          </a:p>
          <a:p>
            <a:endParaRPr lang="en-US" dirty="0"/>
          </a:p>
        </p:txBody>
      </p:sp>
    </p:spTree>
    <p:extLst>
      <p:ext uri="{BB962C8B-B14F-4D97-AF65-F5344CB8AC3E}">
        <p14:creationId xmlns:p14="http://schemas.microsoft.com/office/powerpoint/2010/main" val="1953543486"/>
      </p:ext>
    </p:extLst>
  </p:cSld>
  <p:clrMapOvr>
    <a:masterClrMapping/>
  </p:clrMapOvr>
  <mc:AlternateContent xmlns:mc="http://schemas.openxmlformats.org/markup-compatibility/2006" xmlns:p14="http://schemas.microsoft.com/office/powerpoint/2010/main">
    <mc:Choice Requires="p14">
      <p:transition spd="slow" p14:dur="2000" advTm="6584"/>
    </mc:Choice>
    <mc:Fallback xmlns="">
      <p:transition spd="slow" advTm="6584"/>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86526"/>
            <a:ext cx="6868704" cy="2186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idx="1"/>
          </p:nvPr>
        </p:nvSpPr>
        <p:spPr>
          <a:xfrm>
            <a:off x="457200" y="2420888"/>
            <a:ext cx="8229600" cy="3705275"/>
          </a:xfrm>
        </p:spPr>
        <p:txBody>
          <a:bodyPr/>
          <a:lstStyle/>
          <a:p>
            <a:endParaRPr lang="en-AU" dirty="0" smtClean="0"/>
          </a:p>
          <a:p>
            <a:endParaRPr lang="en-AU" dirty="0" smtClean="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492896"/>
            <a:ext cx="4176464" cy="3688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8418195"/>
      </p:ext>
    </p:extLst>
  </p:cSld>
  <p:clrMapOvr>
    <a:masterClrMapping/>
  </p:clrMapOvr>
  <mc:AlternateContent xmlns:mc="http://schemas.openxmlformats.org/markup-compatibility/2006" xmlns:p14="http://schemas.microsoft.com/office/powerpoint/2010/main">
    <mc:Choice Requires="p14">
      <p:transition spd="slow" p14:dur="2000" advTm="6584"/>
    </mc:Choice>
    <mc:Fallback xmlns="">
      <p:transition spd="slow" advTm="6584"/>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362200"/>
            <a:ext cx="8229600" cy="3763963"/>
          </a:xfrm>
        </p:spPr>
        <p:txBody>
          <a:bodyPr>
            <a:normAutofit fontScale="70000" lnSpcReduction="20000"/>
          </a:bodyPr>
          <a:lstStyle/>
          <a:p>
            <a:pPr marL="0" indent="0">
              <a:buNone/>
            </a:pPr>
            <a:r>
              <a:rPr lang="en-GB" b="1" dirty="0"/>
              <a:t>Report on research activities facilitated by Lions Club donations</a:t>
            </a:r>
            <a:endParaRPr lang="en-US" dirty="0"/>
          </a:p>
          <a:p>
            <a:pPr marL="0" indent="0">
              <a:buNone/>
            </a:pPr>
            <a:r>
              <a:rPr lang="en-GB" dirty="0"/>
              <a:t> </a:t>
            </a:r>
            <a:endParaRPr lang="en-US" dirty="0"/>
          </a:p>
          <a:p>
            <a:pPr marL="0" indent="0">
              <a:buNone/>
            </a:pPr>
            <a:r>
              <a:rPr lang="en-GB" dirty="0"/>
              <a:t>Donations from the Lions Club have funded the purchase of a </a:t>
            </a:r>
            <a:r>
              <a:rPr lang="en-GB" b="1" i="1" dirty="0"/>
              <a:t>Tecan </a:t>
            </a:r>
            <a:r>
              <a:rPr lang="en-GB" b="1" i="1" dirty="0" err="1"/>
              <a:t>HydoFlex</a:t>
            </a:r>
            <a:r>
              <a:rPr lang="en-GB" b="1" i="1" dirty="0"/>
              <a:t> </a:t>
            </a:r>
            <a:r>
              <a:rPr lang="en-GB" dirty="0"/>
              <a:t>plate washer (pictured </a:t>
            </a:r>
            <a:r>
              <a:rPr lang="en-GB" dirty="0" smtClean="0"/>
              <a:t>previously). </a:t>
            </a:r>
            <a:r>
              <a:rPr lang="en-GB" dirty="0"/>
              <a:t>This equipment allows </a:t>
            </a:r>
            <a:r>
              <a:rPr lang="en-GB" dirty="0" smtClean="0"/>
              <a:t>the </a:t>
            </a:r>
            <a:r>
              <a:rPr lang="en-GB" dirty="0"/>
              <a:t>automate washing of tissue culture plates for a wide variety of applications, including many currently performed using the </a:t>
            </a:r>
            <a:r>
              <a:rPr lang="en-GB" b="1" i="1" dirty="0"/>
              <a:t>Tecan Infinite M1000 PRO</a:t>
            </a:r>
            <a:r>
              <a:rPr lang="en-GB" dirty="0"/>
              <a:t> multifunction plate reader that was purchased thanks to a previous donation from the Lions club. Ultimately, these machines improve efficiency and accuracy in many of the assays we run on a daily basis, making much of our lab work more effective and productive. </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6200"/>
            <a:ext cx="7194550" cy="224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0792728"/>
      </p:ext>
    </p:extLst>
  </p:cSld>
  <p:clrMapOvr>
    <a:masterClrMapping/>
  </p:clrMapOvr>
  <mc:AlternateContent xmlns:mc="http://schemas.openxmlformats.org/markup-compatibility/2006" xmlns:p14="http://schemas.microsoft.com/office/powerpoint/2010/main">
    <mc:Choice Requires="p14">
      <p:transition spd="slow" p14:dur="2000" advTm="24916"/>
    </mc:Choice>
    <mc:Fallback xmlns="">
      <p:transition spd="slow" advTm="24916"/>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Rectangle 2"/>
          <p:cNvSpPr>
            <a:spLocks noChangeArrowheads="1"/>
          </p:cNvSpPr>
          <p:nvPr/>
        </p:nvSpPr>
        <p:spPr bwMode="auto">
          <a:xfrm>
            <a:off x="269421" y="2670074"/>
            <a:ext cx="883920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700" b="1" i="0" u="none" strike="noStrike" cap="none" normalizeH="0" baseline="0" dirty="0" smtClean="0">
                <a:ln>
                  <a:noFill/>
                </a:ln>
                <a:solidFill>
                  <a:srgbClr val="1155CC"/>
                </a:solidFill>
                <a:effectLst/>
                <a:latin typeface="Palatino Linotype" pitchFamily="18" charset="0"/>
                <a:ea typeface="Times New Roman" pitchFamily="18" charset="0"/>
                <a:cs typeface="Times New Roman" pitchFamily="18" charset="0"/>
                <a:hlinkClick r:id="rId2"/>
              </a:rPr>
              <a:t>Monash medical students’ research paves the way for improved treatments for lupus</a:t>
            </a: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5" name="Picture 3" descr="https://2.bp.blogspot.com/-_FcgPaID2yM/WycI5d3RPOI/AAAAAAAAQ1M/wexlVIlGk1oWxx1kJ6-TFVh6M9Ye2t3lQCLcBGAs/s320/Rachel%2BMende_006%2Bfor%2Bblog.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550018"/>
            <a:ext cx="1219200" cy="182594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905000" y="3411519"/>
            <a:ext cx="7086600" cy="19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000" b="0" i="0" u="none" strike="noStrike" cap="none" normalizeH="0" baseline="0" dirty="0" smtClean="0">
              <a:ln>
                <a:noFill/>
              </a:ln>
              <a:solidFill>
                <a:srgbClr val="000000"/>
              </a:solidFill>
              <a:effectLst/>
              <a:latin typeface="inheri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inherit"/>
                <a:ea typeface="Times New Roman" pitchFamily="18" charset="0"/>
                <a:cs typeface="Times New Roman" pitchFamily="18" charset="0"/>
              </a:rPr>
              <a:t>Latest research at Monash University reveals a particular protein found in the blood of lupus patients may be a potential biomarker of kidney disease.</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inherit"/>
                <a:ea typeface="Times New Roman" pitchFamily="18" charset="0"/>
                <a:cs typeface="Times New Roman" pitchFamily="18" charset="0"/>
              </a:rPr>
              <a:t>Co-authored by final year Monash medical students Rachel Mende and Emily Lin, both supervised by Dr </a:t>
            </a:r>
            <a:r>
              <a:rPr kumimoji="0" lang="en-GB" altLang="en-US" sz="1200" b="0" i="0" u="none" strike="noStrike" cap="none" normalizeH="0" baseline="0" dirty="0" err="1" smtClean="0">
                <a:ln>
                  <a:noFill/>
                </a:ln>
                <a:solidFill>
                  <a:srgbClr val="000000"/>
                </a:solidFill>
                <a:effectLst/>
                <a:latin typeface="inherit"/>
                <a:ea typeface="Times New Roman" pitchFamily="18" charset="0"/>
                <a:cs typeface="Times New Roman" pitchFamily="18" charset="0"/>
              </a:rPr>
              <a:t>Tali</a:t>
            </a:r>
            <a:r>
              <a:rPr kumimoji="0" lang="en-GB" altLang="en-US" sz="1200" b="0" i="0" u="none" strike="noStrike" cap="none" normalizeH="0" baseline="0" dirty="0" smtClean="0">
                <a:ln>
                  <a:noFill/>
                </a:ln>
                <a:solidFill>
                  <a:srgbClr val="000000"/>
                </a:solidFill>
                <a:effectLst/>
                <a:latin typeface="inherit"/>
                <a:ea typeface="Times New Roman" pitchFamily="18" charset="0"/>
                <a:cs typeface="Times New Roman" pitchFamily="18" charset="0"/>
              </a:rPr>
              <a:t> Lang, the study was published last week in </a:t>
            </a:r>
            <a:r>
              <a:rPr kumimoji="0" lang="en-GB" altLang="en-US" sz="1200" b="0" i="1" u="none" strike="noStrike" cap="none" normalizeH="0" baseline="0" dirty="0" smtClean="0">
                <a:ln>
                  <a:noFill/>
                </a:ln>
                <a:solidFill>
                  <a:schemeClr val="tx1"/>
                </a:solidFill>
                <a:effectLst/>
                <a:latin typeface="inherit"/>
                <a:ea typeface="Times New Roman" pitchFamily="18" charset="0"/>
                <a:cs typeface="Times New Roman" pitchFamily="18" charset="0"/>
                <a:hlinkClick r:id="rId5"/>
              </a:rPr>
              <a:t>Frontiers in Immunology</a:t>
            </a:r>
            <a:r>
              <a:rPr kumimoji="0" lang="en-GB" altLang="en-US" sz="1200" b="0" i="1" u="none" strike="noStrike" cap="none" normalizeH="0" baseline="0" dirty="0" smtClean="0">
                <a:ln>
                  <a:noFill/>
                </a:ln>
                <a:solidFill>
                  <a:srgbClr val="000000"/>
                </a:solidFill>
                <a:effectLst/>
                <a:latin typeface="inherit"/>
                <a:ea typeface="Times New Roman" pitchFamily="18" charset="0"/>
                <a:cs typeface="Times New Roman" pitchFamily="18" charset="0"/>
              </a:rPr>
              <a:t>.</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inherit"/>
                <a:ea typeface="Times New Roman" pitchFamily="18" charset="0"/>
                <a:cs typeface="Times New Roman" pitchFamily="18" charset="0"/>
              </a:rPr>
              <a:t>Systemic lupus erythematosus (SLE), or lupus, is an incurable systemic autoimmune illness, which predominantly affects women of child-bearing age.</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inherit"/>
                <a:ea typeface="Times New Roman" pitchFamily="18" charset="0"/>
                <a:cs typeface="Times New Roman" pitchFamily="18" charset="0"/>
              </a:rPr>
              <a:t>“This study is the largest to date which examines clinical associations between SLE disease parameters and two particular blood proteins: IL-18 and IL-1β,” said first author Rachel, who undertook the research as a </a:t>
            </a:r>
            <a:r>
              <a:rPr kumimoji="0" lang="en-GB" altLang="en-US" sz="1200" b="0" i="0" u="none" strike="noStrike" cap="none" normalizeH="0" baseline="0" dirty="0" err="1" smtClean="0">
                <a:ln>
                  <a:noFill/>
                </a:ln>
                <a:solidFill>
                  <a:srgbClr val="000000"/>
                </a:solidFill>
                <a:effectLst/>
                <a:latin typeface="inherit"/>
                <a:ea typeface="Times New Roman" pitchFamily="18" charset="0"/>
                <a:cs typeface="Times New Roman" pitchFamily="18" charset="0"/>
              </a:rPr>
              <a:t>BMedSc</a:t>
            </a:r>
            <a:r>
              <a:rPr kumimoji="0" lang="en-GB" altLang="en-US" sz="1200" b="0" i="0" u="none" strike="noStrike" cap="none" normalizeH="0" baseline="0" dirty="0" smtClean="0">
                <a:ln>
                  <a:noFill/>
                </a:ln>
                <a:solidFill>
                  <a:srgbClr val="000000"/>
                </a:solidFill>
                <a:effectLst/>
                <a:latin typeface="inherit"/>
                <a:ea typeface="Times New Roman" pitchFamily="18" charset="0"/>
                <a:cs typeface="Times New Roman" pitchFamily="18" charset="0"/>
              </a:rPr>
              <a:t>(Hons) student at the School of Clinical Sciences at Monash Health (SCS).</a:t>
            </a:r>
            <a:endParaRPr kumimoji="0" lang="en-GB" alt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1287236" y="2300742"/>
            <a:ext cx="6324600" cy="369332"/>
          </a:xfrm>
          <a:prstGeom prst="rect">
            <a:avLst/>
          </a:prstGeom>
        </p:spPr>
        <p:txBody>
          <a:bodyPr wrap="square">
            <a:spAutoFit/>
          </a:bodyPr>
          <a:lstStyle/>
          <a:p>
            <a:r>
              <a:rPr lang="en-AU" dirty="0"/>
              <a:t>Success stories from our lab facilitated by Lions Club Donations</a:t>
            </a:r>
            <a:endParaRPr lang="en-US" dirty="0"/>
          </a:p>
        </p:txBody>
      </p:sp>
      <p:sp>
        <p:nvSpPr>
          <p:cNvPr id="8" name="Content Placeholder 7"/>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sz="1000" dirty="0" smtClean="0"/>
          </a:p>
          <a:p>
            <a:endParaRPr lang="en-US" sz="1000" dirty="0"/>
          </a:p>
          <a:p>
            <a:pPr marL="0" indent="0">
              <a:buNone/>
            </a:pPr>
            <a:r>
              <a:rPr lang="en-GB" sz="1000" i="1" dirty="0" smtClean="0"/>
              <a:t> </a:t>
            </a:r>
            <a:r>
              <a:rPr lang="en-GB" sz="1000" b="1" i="1" dirty="0" smtClean="0"/>
              <a:t>Rachel </a:t>
            </a:r>
            <a:r>
              <a:rPr lang="en-GB" sz="1000" b="1" i="1" dirty="0"/>
              <a:t>Mende</a:t>
            </a:r>
            <a:endParaRPr lang="en-US" sz="1000" b="1" dirty="0" smtClean="0"/>
          </a:p>
          <a:p>
            <a:endParaRPr lang="en-US" dirty="0"/>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600" y="86526"/>
            <a:ext cx="6868704" cy="2186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0212124"/>
      </p:ext>
    </p:extLst>
  </p:cSld>
  <p:clrMapOvr>
    <a:masterClrMapping/>
  </p:clrMapOvr>
  <mc:AlternateContent xmlns:mc="http://schemas.openxmlformats.org/markup-compatibility/2006" xmlns:p14="http://schemas.microsoft.com/office/powerpoint/2010/main">
    <mc:Choice Requires="p14">
      <p:transition spd="slow" p14:dur="2000" advTm="25723"/>
    </mc:Choice>
    <mc:Fallback xmlns="">
      <p:transition spd="slow" advTm="25723"/>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667000" y="2895600"/>
            <a:ext cx="6019800" cy="3230563"/>
          </a:xfrm>
        </p:spPr>
        <p:txBody>
          <a:bodyPr>
            <a:normAutofit fontScale="47500" lnSpcReduction="20000"/>
          </a:bodyPr>
          <a:lstStyle/>
          <a:p>
            <a:endParaRPr lang="en-US" dirty="0" smtClean="0"/>
          </a:p>
          <a:p>
            <a:pPr marL="0" indent="0">
              <a:buNone/>
            </a:pPr>
            <a:endParaRPr lang="en-US" dirty="0"/>
          </a:p>
          <a:p>
            <a:pPr marL="0" indent="0">
              <a:buNone/>
            </a:pPr>
            <a:r>
              <a:rPr lang="en-GB" dirty="0"/>
              <a:t>“We measured these two proteins in the blood of lupus patients and found that increased serum IL-18 was associated with the presence of kidney disease and irreversible organ damage while there was no association between serum IL-1β and SLE clinical outcomes.” </a:t>
            </a:r>
            <a:endParaRPr lang="en-US" sz="4000" dirty="0"/>
          </a:p>
          <a:p>
            <a:pPr marL="0" indent="0">
              <a:buNone/>
            </a:pPr>
            <a:r>
              <a:rPr lang="en-GB" dirty="0"/>
              <a:t> </a:t>
            </a:r>
            <a:endParaRPr lang="en-US" sz="4000" dirty="0"/>
          </a:p>
          <a:p>
            <a:pPr marL="0" indent="0">
              <a:buNone/>
            </a:pPr>
            <a:r>
              <a:rPr lang="en-GB" dirty="0"/>
              <a:t>Postdoctoral Research Fellow from the Rheumatology Research Group, Dr Fabien Vincent said the data suggests that serum IL-18 and IL-1β have different clinical implications in lupus.</a:t>
            </a:r>
            <a:endParaRPr lang="en-US" sz="4000" dirty="0"/>
          </a:p>
          <a:p>
            <a:pPr marL="0" indent="0">
              <a:buNone/>
            </a:pPr>
            <a:r>
              <a:rPr lang="en-GB" dirty="0" smtClean="0"/>
              <a:t>      </a:t>
            </a:r>
          </a:p>
          <a:p>
            <a:pPr marL="0" indent="0">
              <a:buNone/>
            </a:pPr>
            <a:r>
              <a:rPr lang="en-GB" dirty="0" smtClean="0"/>
              <a:t> “</a:t>
            </a:r>
            <a:r>
              <a:rPr lang="en-GB" dirty="0"/>
              <a:t>Future research investigating whether lupus patients with kidney disease  </a:t>
            </a:r>
            <a:r>
              <a:rPr lang="en-GB" dirty="0" smtClean="0"/>
              <a:t>                may </a:t>
            </a:r>
            <a:r>
              <a:rPr lang="en-GB" dirty="0"/>
              <a:t>benefit from a drug targeting IL-18 would be of value,” said Dr Vincent, co-lead author on the paper. </a:t>
            </a:r>
            <a:endParaRPr lang="en-US" sz="4000" dirty="0"/>
          </a:p>
          <a:p>
            <a:pPr lvl="3"/>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251656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14400" y="5181600"/>
            <a:ext cx="737702" cy="276999"/>
          </a:xfrm>
          <a:prstGeom prst="rect">
            <a:avLst/>
          </a:prstGeom>
        </p:spPr>
        <p:txBody>
          <a:bodyPr wrap="none">
            <a:spAutoFit/>
          </a:bodyPr>
          <a:lstStyle/>
          <a:p>
            <a:r>
              <a:rPr lang="en-US" sz="1200" dirty="0"/>
              <a:t>Emily Lin</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86526"/>
            <a:ext cx="6868704" cy="2186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4272019"/>
      </p:ext>
    </p:extLst>
  </p:cSld>
  <p:clrMapOvr>
    <a:masterClrMapping/>
  </p:clrMapOvr>
  <mc:AlternateContent xmlns:mc="http://schemas.openxmlformats.org/markup-compatibility/2006" xmlns:p14="http://schemas.microsoft.com/office/powerpoint/2010/main">
    <mc:Choice Requires="p14">
      <p:transition spd="slow" p14:dur="2000" advTm="15923"/>
    </mc:Choice>
    <mc:Fallback xmlns="">
      <p:transition spd="slow" advTm="15923"/>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a:t>
            </a:r>
            <a:endParaRPr lang="en-US" dirty="0"/>
          </a:p>
        </p:txBody>
      </p:sp>
      <p:sp>
        <p:nvSpPr>
          <p:cNvPr id="3" name="Content Placeholder 2"/>
          <p:cNvSpPr>
            <a:spLocks noGrp="1"/>
          </p:cNvSpPr>
          <p:nvPr>
            <p:ph idx="1"/>
          </p:nvPr>
        </p:nvSpPr>
        <p:spPr>
          <a:xfrm>
            <a:off x="2057400" y="2647335"/>
            <a:ext cx="6629400" cy="3829665"/>
          </a:xfrm>
        </p:spPr>
        <p:txBody>
          <a:bodyPr>
            <a:normAutofit fontScale="25000" lnSpcReduction="20000"/>
          </a:bodyPr>
          <a:lstStyle/>
          <a:p>
            <a:pPr marL="0" indent="0">
              <a:buNone/>
            </a:pPr>
            <a:r>
              <a:rPr lang="en-GB" sz="4800" dirty="0" smtClean="0"/>
              <a:t>In </a:t>
            </a:r>
            <a:r>
              <a:rPr lang="en-GB" sz="4800" dirty="0"/>
              <a:t>a world-first, Monash University researchers have discovered a new role that a specific protein plays in the control of inflammation, potentially paving the way for improved treatments for a range of conditions, including gout and arthritis.</a:t>
            </a:r>
            <a:endParaRPr lang="en-US" sz="4800" dirty="0"/>
          </a:p>
          <a:p>
            <a:pPr marL="0" indent="0">
              <a:buNone/>
            </a:pPr>
            <a:r>
              <a:rPr lang="en-GB" sz="4800" dirty="0"/>
              <a:t> </a:t>
            </a:r>
            <a:r>
              <a:rPr lang="en-GB" sz="4800" dirty="0" smtClean="0"/>
              <a:t>Published </a:t>
            </a:r>
            <a:r>
              <a:rPr lang="en-GB" sz="4800" dirty="0"/>
              <a:t>in </a:t>
            </a:r>
            <a:r>
              <a:rPr lang="en-GB" sz="4800" i="1" u="sng" dirty="0" err="1">
                <a:hlinkClick r:id="rId2"/>
              </a:rPr>
              <a:t>NatureCommunications</a:t>
            </a:r>
            <a:r>
              <a:rPr lang="en-GB" sz="4800" dirty="0"/>
              <a:t>, the research shows how macrophage migration inhibitory factor (MIF)—a protein that effects the behaviour of cells—could specifically control a wide variety of immune and inflammatory responses.</a:t>
            </a:r>
            <a:endParaRPr lang="en-US" sz="4800" dirty="0"/>
          </a:p>
          <a:p>
            <a:pPr marL="0" indent="0">
              <a:buNone/>
            </a:pPr>
            <a:r>
              <a:rPr lang="en-GB" sz="4800" dirty="0"/>
              <a:t> </a:t>
            </a:r>
            <a:r>
              <a:rPr lang="en-GB" sz="4800" dirty="0" smtClean="0"/>
              <a:t>Study </a:t>
            </a:r>
            <a:r>
              <a:rPr lang="en-GB" sz="4800" dirty="0"/>
              <a:t>author Dr Jim Harris said the discovery shows that MIF plays a very specific role in regulating particular interleukins, a group of proteins expressed by white blood cells.</a:t>
            </a:r>
            <a:endParaRPr lang="en-US" sz="4800" dirty="0"/>
          </a:p>
          <a:p>
            <a:pPr marL="0" indent="0">
              <a:buNone/>
            </a:pPr>
            <a:r>
              <a:rPr lang="en-GB" sz="4800" dirty="0"/>
              <a:t> </a:t>
            </a:r>
            <a:r>
              <a:rPr lang="en-GB" sz="4800" dirty="0" smtClean="0"/>
              <a:t>“</a:t>
            </a:r>
            <a:r>
              <a:rPr lang="en-GB" sz="4800" dirty="0"/>
              <a:t>We’ve known for some time that MIF is involved in  a number of autoimmune and inflammatory diseases, including arthritis, lupus, Crohn’s disease and some cancers,” said Dr Harris from the </a:t>
            </a:r>
            <a:r>
              <a:rPr lang="en-AU" sz="4800" u="sng" dirty="0">
                <a:hlinkClick r:id="rId3"/>
              </a:rPr>
              <a:t>Rheumatology Research Group</a:t>
            </a:r>
            <a:r>
              <a:rPr lang="en-GB" sz="4800" dirty="0"/>
              <a:t>, School of Clinical Sciences at Monash Health.</a:t>
            </a:r>
            <a:endParaRPr lang="en-US" sz="4800" dirty="0"/>
          </a:p>
          <a:p>
            <a:pPr marL="0" indent="0">
              <a:buNone/>
            </a:pPr>
            <a:r>
              <a:rPr lang="en-GB" sz="4800" dirty="0"/>
              <a:t> </a:t>
            </a:r>
            <a:r>
              <a:rPr lang="en-GB" sz="4800" dirty="0" smtClean="0"/>
              <a:t>“</a:t>
            </a:r>
            <a:r>
              <a:rPr lang="en-GB" sz="4800" dirty="0"/>
              <a:t>Yet, despite over 50 years of research, exactly how MIF exerts its many reported effects has been something of a mystery.”</a:t>
            </a:r>
            <a:endParaRPr lang="en-US" sz="4800" dirty="0"/>
          </a:p>
          <a:p>
            <a:pPr marL="0" indent="0">
              <a:buNone/>
            </a:pPr>
            <a:r>
              <a:rPr lang="en-GB" sz="4800" dirty="0"/>
              <a:t> </a:t>
            </a:r>
            <a:r>
              <a:rPr lang="en-GB" sz="4800" dirty="0" smtClean="0"/>
              <a:t>“</a:t>
            </a:r>
            <a:r>
              <a:rPr lang="en-GB" sz="4800" dirty="0"/>
              <a:t>Our research suggests MIF regulates specific interleukins that are highly inflammatory and are known to contribute to many inflammatory diseases including gout, inflammatory bowel disease, juvenile idiopathic arthritis and some rare </a:t>
            </a:r>
            <a:r>
              <a:rPr lang="en-GB" sz="4800" dirty="0" err="1"/>
              <a:t>cryopyrin</a:t>
            </a:r>
            <a:r>
              <a:rPr lang="en-GB" sz="4800" dirty="0"/>
              <a:t>-associated </a:t>
            </a:r>
            <a:r>
              <a:rPr lang="en-GB" sz="4800" dirty="0" err="1"/>
              <a:t>autoinflammatory</a:t>
            </a:r>
            <a:r>
              <a:rPr lang="en-GB" sz="4800" dirty="0"/>
              <a:t> syndromes.”</a:t>
            </a:r>
            <a:endParaRPr lang="en-US" sz="4800" dirty="0"/>
          </a:p>
          <a:p>
            <a:pPr marL="0" indent="0">
              <a:buNone/>
            </a:pPr>
            <a:r>
              <a:rPr lang="en-GB" sz="4800" dirty="0"/>
              <a:t> </a:t>
            </a:r>
            <a:r>
              <a:rPr lang="en-GB" sz="4800" dirty="0" smtClean="0"/>
              <a:t>Dr </a:t>
            </a:r>
            <a:r>
              <a:rPr lang="en-GB" sz="4800" dirty="0"/>
              <a:t>Harris said this discovery has the potential to not only help us understand how MIF controls inflammation, but also enables us to reliably test potential MIF-targeting therapies, an issue that has previously hampered attempts to develop effective and safe MIF-targeting drugs.</a:t>
            </a:r>
            <a:endParaRPr lang="en-US" sz="4800" dirty="0"/>
          </a:p>
          <a:p>
            <a:pPr marL="0" indent="0">
              <a:buNone/>
            </a:pPr>
            <a:r>
              <a:rPr lang="en-GB" sz="4800" dirty="0"/>
              <a:t> </a:t>
            </a:r>
            <a:r>
              <a:rPr lang="en-GB" sz="4800" dirty="0" smtClean="0"/>
              <a:t>The </a:t>
            </a:r>
            <a:r>
              <a:rPr lang="en-GB" sz="4800" dirty="0"/>
              <a:t>study also demonstrates the effectiveness of a novel small molecule MIF inhibitor developed by Professor Eric Morand through previous Monash spinoff company Cortical Pty Ltd. The work was a collaborative effort involving researchers from Monash, the Hudson Institute of Medical Research and the University of Melbourne.</a:t>
            </a:r>
            <a:endParaRPr lang="en-US" sz="4800" dirty="0"/>
          </a:p>
          <a:p>
            <a:endParaRPr lang="en-US" dirty="0"/>
          </a:p>
        </p:txBody>
      </p:sp>
      <p:sp>
        <p:nvSpPr>
          <p:cNvPr id="4" name="Rectangle 3"/>
          <p:cNvSpPr/>
          <p:nvPr/>
        </p:nvSpPr>
        <p:spPr>
          <a:xfrm>
            <a:off x="609600" y="2339558"/>
            <a:ext cx="8382000" cy="307777"/>
          </a:xfrm>
          <a:prstGeom prst="rect">
            <a:avLst/>
          </a:prstGeom>
        </p:spPr>
        <p:txBody>
          <a:bodyPr wrap="square">
            <a:spAutoFit/>
          </a:bodyPr>
          <a:lstStyle/>
          <a:p>
            <a:pPr algn="ctr"/>
            <a:r>
              <a:rPr lang="en-GB" sz="1400" b="1" u="sng" dirty="0">
                <a:hlinkClick r:id="rId4"/>
              </a:rPr>
              <a:t>World-first discovery reveals another piece in the puzzle of how inflammation is </a:t>
            </a:r>
            <a:r>
              <a:rPr lang="en-GB" sz="1400" b="1" u="sng" dirty="0" smtClean="0">
                <a:hlinkClick r:id="rId4"/>
              </a:rPr>
              <a:t>controlled</a:t>
            </a:r>
            <a:endParaRPr lang="en-US" sz="1400" dirty="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84" y="3424989"/>
            <a:ext cx="2025316"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53687" y="5263481"/>
            <a:ext cx="982961" cy="276999"/>
          </a:xfrm>
          <a:prstGeom prst="rect">
            <a:avLst/>
          </a:prstGeom>
        </p:spPr>
        <p:txBody>
          <a:bodyPr wrap="none">
            <a:spAutoFit/>
          </a:bodyPr>
          <a:lstStyle/>
          <a:p>
            <a:r>
              <a:rPr lang="en-US" sz="1200" dirty="0" err="1"/>
              <a:t>Dr</a:t>
            </a:r>
            <a:r>
              <a:rPr lang="en-US" sz="1200" dirty="0"/>
              <a:t> Jim Harris</a:t>
            </a:r>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600" y="86526"/>
            <a:ext cx="6868704" cy="2186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301695"/>
      </p:ext>
    </p:extLst>
  </p:cSld>
  <p:clrMapOvr>
    <a:masterClrMapping/>
  </p:clrMapOvr>
  <mc:AlternateContent xmlns:mc="http://schemas.openxmlformats.org/markup-compatibility/2006" xmlns:p14="http://schemas.microsoft.com/office/powerpoint/2010/main">
    <mc:Choice Requires="p14">
      <p:transition spd="slow" p14:dur="2000" advTm="45459"/>
    </mc:Choice>
    <mc:Fallback xmlns="">
      <p:transition spd="slow" advTm="45459"/>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4291279"/>
              </p:ext>
            </p:extLst>
          </p:nvPr>
        </p:nvGraphicFramePr>
        <p:xfrm>
          <a:off x="304800" y="2362200"/>
          <a:ext cx="8229600" cy="278130"/>
        </p:xfrm>
        <a:graphic>
          <a:graphicData uri="http://schemas.openxmlformats.org/drawingml/2006/table">
            <a:tbl>
              <a:tblPr firstRow="1" firstCol="1" bandRow="1">
                <a:tableStyleId>{5C22544A-7EE6-4342-B048-85BDC9FD1C3A}</a:tableStyleId>
              </a:tblPr>
              <a:tblGrid>
                <a:gridCol w="8229600"/>
              </a:tblGrid>
              <a:tr h="0">
                <a:tc>
                  <a:txBody>
                    <a:bodyPr/>
                    <a:lstStyle/>
                    <a:p>
                      <a:pPr marL="0" marR="0" algn="ctr">
                        <a:spcBef>
                          <a:spcPts val="0"/>
                        </a:spcBef>
                        <a:spcAft>
                          <a:spcPts val="0"/>
                        </a:spcAft>
                      </a:pPr>
                      <a:endParaRPr lang="en-GB" sz="1200" dirty="0">
                        <a:solidFill>
                          <a:srgbClr val="666666"/>
                        </a:solidFill>
                        <a:effectLst/>
                        <a:latin typeface="Times New Roman"/>
                        <a:ea typeface="Times New Roman"/>
                        <a:cs typeface="Arial"/>
                      </a:endParaRPr>
                    </a:p>
                  </a:txBody>
                  <a:tcPr marL="47625" marR="47625" marT="47625" marB="47625" anchor="ctr"/>
                </a:tc>
              </a:tr>
            </a:tbl>
          </a:graphicData>
        </a:graphic>
      </p:graphicFrame>
      <p:sp>
        <p:nvSpPr>
          <p:cNvPr id="5" name="Rectangle 2"/>
          <p:cNvSpPr>
            <a:spLocks noChangeArrowheads="1"/>
          </p:cNvSpPr>
          <p:nvPr/>
        </p:nvSpPr>
        <p:spPr bwMode="auto">
          <a:xfrm>
            <a:off x="1905000" y="2303463"/>
            <a:ext cx="443903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rgbClr val="FFFF00"/>
                </a:solidFill>
                <a:effectLst/>
                <a:latin typeface="Trebuchet MS" pitchFamily="34" charset="0"/>
                <a:ea typeface="Times New Roman" pitchFamily="18" charset="0"/>
                <a:cs typeface="Times New Roman" pitchFamily="18" charset="0"/>
              </a:rPr>
              <a:t>Monash recognised as leader in lupus research</a:t>
            </a:r>
            <a:endParaRPr kumimoji="0" lang="en-US" altLang="en-US" sz="6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9" name="Picture 5" descr="https://3.bp.blogspot.com/-qDe0TXe1_Dg/WwJBnUljZHI/AAAAAAAAQgw/ySWDyNi4vmEWBcJSPPZBWIRwcdIPR5jFQCLcBGAs/s320/001_Champa-Fabien-Katherine_20180517.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743200"/>
            <a:ext cx="3048000" cy="20351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40895" y="4778375"/>
            <a:ext cx="3088105" cy="461665"/>
          </a:xfrm>
          <a:prstGeom prst="rect">
            <a:avLst/>
          </a:prstGeom>
        </p:spPr>
        <p:txBody>
          <a:bodyPr wrap="square">
            <a:spAutoFit/>
          </a:bodyPr>
          <a:lstStyle/>
          <a:p>
            <a:r>
              <a:rPr lang="en-US" sz="1200" dirty="0" err="1"/>
              <a:t>Dr</a:t>
            </a:r>
            <a:r>
              <a:rPr lang="en-US" sz="1200" dirty="0"/>
              <a:t> </a:t>
            </a:r>
            <a:r>
              <a:rPr lang="en-US" sz="1200" dirty="0" err="1"/>
              <a:t>Champa</a:t>
            </a:r>
            <a:r>
              <a:rPr lang="en-US" sz="1200" dirty="0"/>
              <a:t> Nataraja, </a:t>
            </a:r>
            <a:r>
              <a:rPr lang="en-US" sz="1200" dirty="0" err="1"/>
              <a:t>Dr</a:t>
            </a:r>
            <a:r>
              <a:rPr lang="en-US" sz="1200" dirty="0"/>
              <a:t> Fabien Vincent,</a:t>
            </a:r>
          </a:p>
          <a:p>
            <a:r>
              <a:rPr lang="en-US" sz="1200" dirty="0" err="1"/>
              <a:t>Dr</a:t>
            </a:r>
            <a:r>
              <a:rPr lang="en-US" sz="1200" dirty="0"/>
              <a:t> Kathryn Connelly</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86526"/>
            <a:ext cx="6868704" cy="2186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47409"/>
      </p:ext>
    </p:extLst>
  </p:cSld>
  <p:clrMapOvr>
    <a:masterClrMapping/>
  </p:clrMapOvr>
  <mc:AlternateContent xmlns:mc="http://schemas.openxmlformats.org/markup-compatibility/2006" xmlns:p14="http://schemas.microsoft.com/office/powerpoint/2010/main">
    <mc:Choice Requires="p14">
      <p:transition spd="slow" p14:dur="2000" advTm="6584"/>
    </mc:Choice>
    <mc:Fallback xmlns="">
      <p:transition spd="slow" advTm="6584"/>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700808"/>
            <a:ext cx="5952288"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6440102"/>
      </p:ext>
    </p:extLst>
  </p:cSld>
  <p:clrMapOvr>
    <a:masterClrMapping/>
  </p:clrMapOvr>
  <mc:AlternateContent xmlns:mc="http://schemas.openxmlformats.org/markup-compatibility/2006" xmlns:p14="http://schemas.microsoft.com/office/powerpoint/2010/main">
    <mc:Choice Requires="p14">
      <p:transition spd="slow" p14:dur="2000" advTm="4125"/>
    </mc:Choice>
    <mc:Fallback xmlns="">
      <p:transition spd="slow" advTm="412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304800" y="3124200"/>
            <a:ext cx="8153400" cy="1828800"/>
          </a:xfrm>
        </p:spPr>
        <p:txBody>
          <a:bodyPr>
            <a:normAutofit fontScale="25000" lnSpcReduction="20000"/>
          </a:bodyPr>
          <a:lstStyle/>
          <a:p>
            <a:pPr algn="l"/>
            <a:endParaRPr lang="en-AU" sz="4800" dirty="0" smtClean="0">
              <a:solidFill>
                <a:schemeClr val="tx1"/>
              </a:solidFill>
            </a:endParaRPr>
          </a:p>
          <a:p>
            <a:pPr algn="l"/>
            <a:r>
              <a:rPr lang="en-AU" sz="4800" dirty="0" smtClean="0">
                <a:solidFill>
                  <a:schemeClr val="tx1"/>
                </a:solidFill>
              </a:rPr>
              <a:t>The </a:t>
            </a:r>
            <a:r>
              <a:rPr lang="en-AU" sz="4800" dirty="0">
                <a:solidFill>
                  <a:schemeClr val="tx1"/>
                </a:solidFill>
              </a:rPr>
              <a:t>Lions Rheumatism and Arthritis Medical Research Foundation Australia was established by the Lions Clubs of Elwood to support the development of Rheumatism and Arthritis Research for the benefit of the population within the five Lions Club Districts encompassing Victoria and Southern New South Wales.</a:t>
            </a:r>
            <a:endParaRPr lang="en-AU" sz="4800" dirty="0" smtClean="0">
              <a:solidFill>
                <a:schemeClr val="tx1"/>
              </a:solidFill>
            </a:endParaRPr>
          </a:p>
          <a:p>
            <a:pPr algn="l"/>
            <a:r>
              <a:rPr lang="en-AU" sz="4800" dirty="0">
                <a:solidFill>
                  <a:schemeClr val="tx1"/>
                </a:solidFill>
              </a:rPr>
              <a:t>This is a Lions International District 201V1-4 project and is currently run by elected members from the following Lions Clubs; Northcote, Heidelberg-Warringal and Essendon, for the Victorian Lions Districts.</a:t>
            </a:r>
            <a:endParaRPr lang="en-AU" sz="4800" dirty="0" smtClean="0">
              <a:solidFill>
                <a:schemeClr val="tx1"/>
              </a:solidFill>
            </a:endParaRPr>
          </a:p>
          <a:p>
            <a:pPr algn="l"/>
            <a:r>
              <a:rPr lang="en-AU" sz="4800" dirty="0">
                <a:solidFill>
                  <a:schemeClr val="tx1"/>
                </a:solidFill>
              </a:rPr>
              <a:t>The primary role of the Foundation is to create a Capital Fund to support research programmes through liaison with Lions Clubs, Charitable Trusts and Corporations.</a:t>
            </a:r>
            <a:endParaRPr lang="en-AU" sz="4800" dirty="0" smtClean="0">
              <a:solidFill>
                <a:schemeClr val="tx1"/>
              </a:solidFill>
            </a:endParaRPr>
          </a:p>
          <a:p>
            <a:pPr algn="l"/>
            <a:r>
              <a:rPr lang="en-AU" sz="4800" dirty="0">
                <a:solidFill>
                  <a:schemeClr val="tx1"/>
                </a:solidFill>
              </a:rPr>
              <a:t>The latest donation from Lions Clubs of $78000.00 plus funds from Monash was made to purchase a Tecan Microplate Reader</a:t>
            </a:r>
            <a:r>
              <a:rPr lang="en-AU" sz="4800" dirty="0" smtClean="0">
                <a:solidFill>
                  <a:schemeClr val="tx1"/>
                </a:solidFill>
              </a:rPr>
              <a:t>.</a:t>
            </a:r>
          </a:p>
          <a:p>
            <a:pPr algn="l"/>
            <a:endParaRPr lang="en-AU" dirty="0" smtClean="0"/>
          </a:p>
          <a:p>
            <a:endParaRPr lang="en-AU" dirty="0" smtClean="0"/>
          </a:p>
          <a:p>
            <a:endParaRPr lang="en-AU" sz="4800" dirty="0"/>
          </a:p>
          <a:p>
            <a:endParaRPr lang="en-AU" sz="4800" dirty="0" smtClean="0"/>
          </a:p>
          <a:p>
            <a:endParaRPr lang="en-AU" sz="4800" dirty="0"/>
          </a:p>
          <a:p>
            <a:endParaRPr lang="en-AU" sz="4800" dirty="0" smtClean="0"/>
          </a:p>
          <a:p>
            <a:endParaRPr lang="en-AU" sz="4800" dirty="0"/>
          </a:p>
          <a:p>
            <a:endParaRPr lang="en-AU" sz="4800" dirty="0" smtClean="0"/>
          </a:p>
          <a:p>
            <a:endParaRPr lang="en-AU" sz="4800" dirty="0"/>
          </a:p>
          <a:p>
            <a:endParaRPr lang="en-AU" sz="4800" dirty="0" smtClean="0"/>
          </a:p>
          <a:p>
            <a:r>
              <a:rPr lang="en-AU" sz="4800" dirty="0" smtClean="0"/>
              <a:t> Eric </a:t>
            </a:r>
            <a:r>
              <a:rPr lang="en-AU" sz="4800" dirty="0"/>
              <a:t>Gittins and SCS Head Prof Eric Morand with the M1000 Pro multifunction plate </a:t>
            </a:r>
            <a:r>
              <a:rPr lang="en-AU" sz="4800" dirty="0" smtClean="0"/>
              <a:t>reader and </a:t>
            </a:r>
            <a:endParaRPr lang="en-US" sz="100" dirty="0"/>
          </a:p>
          <a:p>
            <a:r>
              <a:rPr lang="en-US" sz="100" dirty="0"/>
              <a:t> </a:t>
            </a:r>
            <a:r>
              <a:rPr lang="en-US" sz="100" b="1" i="1" dirty="0"/>
              <a:t>Tecan </a:t>
            </a:r>
            <a:r>
              <a:rPr lang="en-US" sz="100" b="1" i="1" dirty="0" err="1"/>
              <a:t>HydoFlex</a:t>
            </a:r>
            <a:r>
              <a:rPr lang="en-US" sz="100" b="1" i="1" dirty="0"/>
              <a:t> </a:t>
            </a:r>
            <a:r>
              <a:rPr lang="en-US" sz="100" dirty="0"/>
              <a:t>plate washer </a:t>
            </a:r>
            <a:endParaRPr lang="en-US" sz="4800" dirty="0"/>
          </a:p>
          <a:p>
            <a:r>
              <a:rPr lang="en-US" sz="4800" dirty="0"/>
              <a:t> Tecan </a:t>
            </a:r>
            <a:r>
              <a:rPr lang="en-US" sz="4800" dirty="0" err="1"/>
              <a:t>HydoFlex</a:t>
            </a:r>
            <a:r>
              <a:rPr lang="en-US" sz="4800" dirty="0"/>
              <a:t> plate washer </a:t>
            </a:r>
            <a:endParaRPr lang="en-AU" sz="4800" dirty="0"/>
          </a:p>
          <a:p>
            <a:endParaRPr lang="en-US" sz="4800" dirty="0"/>
          </a:p>
        </p:txBody>
      </p:sp>
      <p:sp>
        <p:nvSpPr>
          <p:cNvPr id="4" name="Rectangle 3"/>
          <p:cNvSpPr/>
          <p:nvPr/>
        </p:nvSpPr>
        <p:spPr>
          <a:xfrm>
            <a:off x="914400" y="0"/>
            <a:ext cx="7391399" cy="646331"/>
          </a:xfrm>
          <a:prstGeom prst="rect">
            <a:avLst/>
          </a:prstGeom>
        </p:spPr>
        <p:txBody>
          <a:bodyPr wrap="square">
            <a:spAutoFit/>
          </a:bodyPr>
          <a:lstStyle/>
          <a:p>
            <a:pPr algn="ctr"/>
            <a:r>
              <a:rPr lang="en-AU" b="1" dirty="0"/>
              <a:t>Lions Rheumatism and Arthritis Medical Research </a:t>
            </a:r>
            <a:r>
              <a:rPr lang="en-AU" b="1" dirty="0" smtClean="0"/>
              <a:t>Foundation Australia</a:t>
            </a:r>
          </a:p>
          <a:p>
            <a:pPr algn="ctr"/>
            <a:r>
              <a:rPr lang="en-AU" dirty="0" smtClean="0"/>
              <a:t>A Project of the Lions Clubs, Australia</a:t>
            </a:r>
            <a:endParaRPr lang="en-AU"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648200"/>
            <a:ext cx="2667000" cy="1756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764704"/>
            <a:ext cx="6573558" cy="2186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0098" y="4744290"/>
            <a:ext cx="2916497" cy="1640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4722521"/>
      </p:ext>
    </p:extLst>
  </p:cSld>
  <p:clrMapOvr>
    <a:masterClrMapping/>
  </p:clrMapOvr>
  <mc:AlternateContent xmlns:mc="http://schemas.openxmlformats.org/markup-compatibility/2006" xmlns:p14="http://schemas.microsoft.com/office/powerpoint/2010/main">
    <mc:Choice Requires="p14">
      <p:transition spd="slow" p14:dur="2000" advTm="21961"/>
    </mc:Choice>
    <mc:Fallback xmlns="">
      <p:transition spd="slow" advTm="2196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32500" lnSpcReduction="20000"/>
          </a:bodyPr>
          <a:lstStyle/>
          <a:p>
            <a:endParaRPr lang="en-US" dirty="0" smtClean="0"/>
          </a:p>
          <a:p>
            <a:endParaRPr lang="en-US" dirty="0"/>
          </a:p>
          <a:p>
            <a:endParaRPr lang="en-US"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smtClean="0"/>
          </a:p>
          <a:p>
            <a:endParaRPr lang="en-US" sz="6200" b="1" dirty="0"/>
          </a:p>
          <a:p>
            <a:pPr marL="0" indent="0">
              <a:buNone/>
            </a:pPr>
            <a:r>
              <a:rPr lang="en-AU" sz="6200" b="1" dirty="0" smtClean="0"/>
              <a:t>Aims</a:t>
            </a:r>
            <a:endParaRPr lang="en-AU" sz="6200" dirty="0" smtClean="0"/>
          </a:p>
          <a:p>
            <a:pPr marL="0" indent="0">
              <a:buNone/>
            </a:pPr>
            <a:r>
              <a:rPr lang="en-AU" dirty="0"/>
              <a:t/>
            </a:r>
            <a:br>
              <a:rPr lang="en-AU" dirty="0"/>
            </a:br>
            <a:r>
              <a:rPr lang="en-AU" dirty="0"/>
              <a:t/>
            </a:r>
            <a:br>
              <a:rPr lang="en-AU" dirty="0"/>
            </a:br>
            <a:endParaRPr lang="en-AU" dirty="0" smtClean="0"/>
          </a:p>
          <a:p>
            <a:pPr marL="0" indent="0">
              <a:buNone/>
            </a:pPr>
            <a:r>
              <a:rPr lang="en-AU" dirty="0"/>
              <a:t/>
            </a:r>
            <a:br>
              <a:rPr lang="en-AU" dirty="0"/>
            </a:br>
            <a:endParaRPr lang="en-AU" dirty="0" smtClean="0"/>
          </a:p>
          <a:p>
            <a:pPr marL="0" indent="0">
              <a:buNone/>
            </a:pPr>
            <a:r>
              <a:rPr lang="en-AU" sz="6200" dirty="0"/>
              <a:t>To maintain a fund so as to support a Research Fellow. </a:t>
            </a:r>
            <a:endParaRPr lang="en-AU" sz="6200" dirty="0" smtClean="0"/>
          </a:p>
          <a:p>
            <a:pPr marL="0" indent="0">
              <a:buNone/>
            </a:pPr>
            <a:r>
              <a:rPr lang="en-AU" sz="6200" dirty="0"/>
              <a:t>The fund’s target is $2 million. </a:t>
            </a:r>
            <a:endParaRPr lang="en-AU" sz="6200" dirty="0" smtClean="0"/>
          </a:p>
          <a:p>
            <a:pPr marL="0" indent="0">
              <a:buNone/>
            </a:pPr>
            <a:r>
              <a:rPr lang="en-AU" sz="6200" dirty="0"/>
              <a:t>Current balance in </a:t>
            </a:r>
            <a:r>
              <a:rPr lang="en-AU" sz="6200" dirty="0" smtClean="0"/>
              <a:t>December 2019 is $350k</a:t>
            </a:r>
            <a:r>
              <a:rPr lang="en-AU" sz="6200" dirty="0"/>
              <a:t>.</a:t>
            </a:r>
            <a:endParaRPr lang="en-AU" sz="6200" dirty="0" smtClean="0"/>
          </a:p>
          <a:p>
            <a:r>
              <a:rPr lang="en-AU" dirty="0" smtClean="0"/>
              <a:t/>
            </a:r>
            <a:br>
              <a:rPr lang="en-AU" dirty="0" smtClean="0"/>
            </a:b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86526"/>
            <a:ext cx="6868704" cy="2186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7474477"/>
      </p:ext>
    </p:extLst>
  </p:cSld>
  <p:clrMapOvr>
    <a:masterClrMapping/>
  </p:clrMapOvr>
  <mc:AlternateContent xmlns:mc="http://schemas.openxmlformats.org/markup-compatibility/2006" xmlns:p14="http://schemas.microsoft.com/office/powerpoint/2010/main">
    <mc:Choice Requires="p14">
      <p:transition spd="slow" p14:dur="2000" advTm="6508"/>
    </mc:Choice>
    <mc:Fallback xmlns="">
      <p:transition spd="slow" advTm="6508"/>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303463"/>
            <a:ext cx="8229600" cy="3822700"/>
          </a:xfrm>
        </p:spPr>
        <p:txBody>
          <a:bodyPr>
            <a:normAutofit fontScale="47500" lnSpcReduction="20000"/>
          </a:bodyPr>
          <a:lstStyle/>
          <a:p>
            <a:pPr marL="0" indent="0">
              <a:buNone/>
            </a:pPr>
            <a:endParaRPr lang="en-US" dirty="0" smtClean="0"/>
          </a:p>
          <a:p>
            <a:pPr marL="0" indent="0">
              <a:buNone/>
            </a:pPr>
            <a:r>
              <a:rPr lang="en-AU" b="1" dirty="0"/>
              <a:t>About Us</a:t>
            </a:r>
            <a:endParaRPr lang="en-AU" dirty="0" smtClean="0"/>
          </a:p>
          <a:p>
            <a:pPr marL="0" indent="0">
              <a:buNone/>
            </a:pPr>
            <a:r>
              <a:rPr lang="en-AU" dirty="0"/>
              <a:t>Current Trustees are all elected from Lions Clubs International District 201V1-4 on a rotational basis: </a:t>
            </a:r>
            <a:endParaRPr lang="en-AU" dirty="0" smtClean="0"/>
          </a:p>
          <a:p>
            <a:pPr marL="0" indent="0">
              <a:buNone/>
            </a:pPr>
            <a:r>
              <a:rPr lang="en-AU" b="1" dirty="0"/>
              <a:t>Chairperson:</a:t>
            </a:r>
            <a:r>
              <a:rPr lang="en-AU" dirty="0"/>
              <a:t/>
            </a:r>
            <a:br>
              <a:rPr lang="en-AU" dirty="0"/>
            </a:br>
            <a:r>
              <a:rPr lang="en-AU" dirty="0"/>
              <a:t>Past District Governor Pauline Harris</a:t>
            </a:r>
            <a:endParaRPr lang="en-AU" dirty="0" smtClean="0"/>
          </a:p>
          <a:p>
            <a:pPr marL="0" indent="0">
              <a:buNone/>
            </a:pPr>
            <a:r>
              <a:rPr lang="en-AU" b="1" dirty="0"/>
              <a:t>Secretary/Treasurer:</a:t>
            </a:r>
            <a:br>
              <a:rPr lang="en-AU" b="1" dirty="0"/>
            </a:br>
            <a:r>
              <a:rPr lang="en-AU" dirty="0"/>
              <a:t>Past District Governor Eric Gittins</a:t>
            </a:r>
            <a:endParaRPr lang="en-AU" dirty="0" smtClean="0"/>
          </a:p>
          <a:p>
            <a:pPr marL="0" indent="0">
              <a:buNone/>
            </a:pPr>
            <a:r>
              <a:rPr lang="en-AU" b="1" dirty="0"/>
              <a:t>Committee Members:</a:t>
            </a:r>
            <a:br>
              <a:rPr lang="en-AU" b="1" dirty="0"/>
            </a:br>
            <a:r>
              <a:rPr lang="en-AU" dirty="0"/>
              <a:t>Lion Marie Cavern</a:t>
            </a:r>
            <a:br>
              <a:rPr lang="en-AU" dirty="0"/>
            </a:br>
            <a:r>
              <a:rPr lang="en-AU" dirty="0"/>
              <a:t>Lion Winston van Haltren</a:t>
            </a:r>
            <a:br>
              <a:rPr lang="en-AU" dirty="0"/>
            </a:br>
            <a:r>
              <a:rPr lang="en-AU" dirty="0"/>
              <a:t>Lion Rodney Hales</a:t>
            </a:r>
            <a:br>
              <a:rPr lang="en-AU" dirty="0"/>
            </a:br>
            <a:r>
              <a:rPr lang="en-AU" dirty="0"/>
              <a:t>Lion </a:t>
            </a:r>
            <a:r>
              <a:rPr lang="en-AU" dirty="0" err="1"/>
              <a:t>Selva</a:t>
            </a:r>
            <a:r>
              <a:rPr lang="en-AU" dirty="0"/>
              <a:t> </a:t>
            </a:r>
            <a:r>
              <a:rPr lang="en-AU" dirty="0" smtClean="0"/>
              <a:t>Selvendra</a:t>
            </a:r>
          </a:p>
          <a:p>
            <a:pPr marL="0" indent="0">
              <a:buNone/>
            </a:pPr>
            <a:endParaRPr lang="en-AU" dirty="0" smtClean="0"/>
          </a:p>
          <a:p>
            <a:pPr marL="0" indent="0">
              <a:buNone/>
            </a:pPr>
            <a:r>
              <a:rPr lang="en-AU" dirty="0"/>
              <a:t>Donations have amounted to </a:t>
            </a:r>
            <a:r>
              <a:rPr lang="en-AU" dirty="0" smtClean="0"/>
              <a:t>almost $400,000.00 </a:t>
            </a:r>
            <a:r>
              <a:rPr lang="en-AU" dirty="0"/>
              <a:t>and recently a donation of $78,000.00 was made to purchase a TECAN Microplate </a:t>
            </a:r>
            <a:r>
              <a:rPr lang="en-AU" dirty="0" smtClean="0"/>
              <a:t>Reader, </a:t>
            </a:r>
            <a:r>
              <a:rPr lang="en-AU" dirty="0"/>
              <a:t> </a:t>
            </a:r>
            <a:r>
              <a:rPr lang="en-AU" dirty="0" smtClean="0"/>
              <a:t>and more recently a Plate Washer for $11000.00</a:t>
            </a:r>
          </a:p>
          <a:p>
            <a:pPr marL="0" indent="0">
              <a:buNone/>
            </a:pPr>
            <a:r>
              <a:rPr lang="en-AU" dirty="0"/>
              <a:t>Funds have been sponsored by donations to this Foundation, from the Australian Lions Foundation, Lions Clubs International Foundation, District Lions Clubs and Gilham Financial Management.</a:t>
            </a:r>
            <a:endParaRPr lang="en-AU" dirty="0" smtClean="0"/>
          </a:p>
          <a:p>
            <a:pPr marL="0" indent="0">
              <a:buNone/>
            </a:pP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86526"/>
            <a:ext cx="6868704" cy="2186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2612421"/>
      </p:ext>
    </p:extLst>
  </p:cSld>
  <p:clrMapOvr>
    <a:masterClrMapping/>
  </p:clrMapOvr>
  <mc:AlternateContent xmlns:mc="http://schemas.openxmlformats.org/markup-compatibility/2006" xmlns:p14="http://schemas.microsoft.com/office/powerpoint/2010/main">
    <mc:Choice Requires="p14">
      <p:transition spd="slow" p14:dur="2000" advTm="15603"/>
    </mc:Choice>
    <mc:Fallback xmlns="">
      <p:transition spd="slow" advTm="15603"/>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8229600" cy="4724400"/>
          </a:xfrm>
        </p:spPr>
        <p:txBody>
          <a:bodyPr>
            <a:normAutofit fontScale="55000" lnSpcReduction="20000"/>
          </a:bodyPr>
          <a:lstStyle/>
          <a:p>
            <a:endParaRPr lang="en-US" dirty="0" smtClean="0"/>
          </a:p>
          <a:p>
            <a:endParaRPr lang="en-US" dirty="0"/>
          </a:p>
          <a:p>
            <a:endParaRPr lang="en-US" dirty="0" smtClean="0"/>
          </a:p>
          <a:p>
            <a:pPr marL="0" indent="0">
              <a:buNone/>
            </a:pPr>
            <a:r>
              <a:rPr lang="en-AU" sz="2500" b="1" dirty="0" smtClean="0"/>
              <a:t>History</a:t>
            </a:r>
            <a:endParaRPr lang="en-AU" sz="2500" b="1" dirty="0"/>
          </a:p>
          <a:p>
            <a:pPr marL="0" indent="0">
              <a:buNone/>
            </a:pPr>
            <a:r>
              <a:rPr lang="en-AU" sz="2500" dirty="0"/>
              <a:t>The Foundation was formed by the Lions Club of Elwood and was a project of District 201V1. </a:t>
            </a:r>
            <a:endParaRPr lang="en-AU" sz="2500" dirty="0" smtClean="0"/>
          </a:p>
          <a:p>
            <a:pPr marL="0" indent="0">
              <a:buNone/>
            </a:pPr>
            <a:endParaRPr lang="en-AU" sz="2500" dirty="0" smtClean="0"/>
          </a:p>
          <a:p>
            <a:pPr marL="0" indent="0">
              <a:buNone/>
            </a:pPr>
            <a:r>
              <a:rPr lang="en-AU" sz="2500" dirty="0" smtClean="0"/>
              <a:t>The </a:t>
            </a:r>
            <a:r>
              <a:rPr lang="en-AU" sz="2500" dirty="0"/>
              <a:t>first trustees in 1980 were Lion Ian Collis (Elwood), Past District Governor Neil Armstrong, Lions Henry Bell, David Hatfield, </a:t>
            </a:r>
            <a:r>
              <a:rPr lang="en-AU" sz="2500" dirty="0" err="1"/>
              <a:t>Piloo</a:t>
            </a:r>
            <a:r>
              <a:rPr lang="en-AU" sz="2500" dirty="0"/>
              <a:t> </a:t>
            </a:r>
            <a:r>
              <a:rPr lang="en-AU" sz="2500" dirty="0" err="1"/>
              <a:t>Rustromjee</a:t>
            </a:r>
            <a:r>
              <a:rPr lang="en-AU" sz="2500" dirty="0"/>
              <a:t>, and Roger Newton. Elwood had two trustees up until about 2000.</a:t>
            </a:r>
            <a:endParaRPr lang="en-AU" sz="2500" dirty="0" smtClean="0"/>
          </a:p>
          <a:p>
            <a:pPr marL="0" indent="0">
              <a:buNone/>
            </a:pPr>
            <a:endParaRPr lang="en-AU" sz="2500" dirty="0" smtClean="0"/>
          </a:p>
          <a:p>
            <a:pPr marL="0" indent="0">
              <a:buNone/>
            </a:pPr>
            <a:r>
              <a:rPr lang="en-AU" sz="2500" dirty="0" smtClean="0"/>
              <a:t>Lion </a:t>
            </a:r>
            <a:r>
              <a:rPr lang="en-AU" sz="2500" dirty="0"/>
              <a:t>Terry Collison joined the Trustees in the early 90s, was Vice Chairman and took over from Neil as Chairman in the middle 90s until 2000. </a:t>
            </a:r>
            <a:endParaRPr lang="en-AU" sz="2500" dirty="0" smtClean="0"/>
          </a:p>
          <a:p>
            <a:pPr marL="0" indent="0">
              <a:buNone/>
            </a:pPr>
            <a:endParaRPr lang="en-AU" sz="2500" dirty="0" smtClean="0"/>
          </a:p>
          <a:p>
            <a:pPr marL="0" indent="0">
              <a:buNone/>
            </a:pPr>
            <a:r>
              <a:rPr lang="en-AU" sz="2500" dirty="0" smtClean="0"/>
              <a:t>Main </a:t>
            </a:r>
            <a:r>
              <a:rPr lang="en-AU" sz="2500" dirty="0"/>
              <a:t>fundraising in the beginning was donations from Clubs in District 201V1. From 1994 to 1997, the Foundation was the main beneficiary for the "Gown of the Year” (run by the fashion industry).</a:t>
            </a:r>
            <a:endParaRPr lang="en-AU" sz="2500" dirty="0" smtClean="0"/>
          </a:p>
          <a:p>
            <a:pPr marL="0" indent="0">
              <a:buNone/>
            </a:pPr>
            <a:endParaRPr lang="en-AU" sz="2500" dirty="0" smtClean="0"/>
          </a:p>
          <a:p>
            <a:pPr marL="0" indent="0">
              <a:buNone/>
            </a:pPr>
            <a:r>
              <a:rPr lang="en-AU" sz="2500" dirty="0" smtClean="0"/>
              <a:t>The </a:t>
            </a:r>
            <a:r>
              <a:rPr lang="en-AU" sz="2500" dirty="0"/>
              <a:t>Foundation funded research at the Monash Medical Centre from the beginning and was funding at $10,000 per year ($2500 each quarter) from interest earned. </a:t>
            </a:r>
            <a:endParaRPr lang="en-AU" sz="2500" dirty="0" smtClean="0"/>
          </a:p>
          <a:p>
            <a:pPr marL="0" indent="0">
              <a:buNone/>
            </a:pPr>
            <a:endParaRPr lang="en-AU" sz="2500" dirty="0" smtClean="0"/>
          </a:p>
          <a:p>
            <a:pPr marL="0" indent="0">
              <a:buNone/>
            </a:pPr>
            <a:r>
              <a:rPr lang="en-AU" sz="2500" dirty="0" smtClean="0"/>
              <a:t>Current </a:t>
            </a:r>
            <a:r>
              <a:rPr lang="en-AU" sz="2500" dirty="0"/>
              <a:t>donations are about $5000 per half year</a:t>
            </a:r>
            <a:r>
              <a:rPr lang="en-AU" dirty="0" smtClean="0"/>
              <a:t>.</a:t>
            </a:r>
          </a:p>
          <a:p>
            <a:pPr marL="0" indent="0">
              <a:buNone/>
            </a:pPr>
            <a:endParaRPr lang="en-AU" dirty="0" smtClean="0"/>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86526"/>
            <a:ext cx="6868704" cy="2186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279881"/>
      </p:ext>
    </p:extLst>
  </p:cSld>
  <p:clrMapOvr>
    <a:masterClrMapping/>
  </p:clrMapOvr>
  <mc:AlternateContent xmlns:mc="http://schemas.openxmlformats.org/markup-compatibility/2006" xmlns:p14="http://schemas.microsoft.com/office/powerpoint/2010/main">
    <mc:Choice Requires="p14">
      <p:transition spd="slow" p14:dur="2000" advTm="31992"/>
    </mc:Choice>
    <mc:Fallback xmlns="">
      <p:transition spd="slow" advTm="31992"/>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0950" y="2133600"/>
            <a:ext cx="6858000" cy="4806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86526"/>
            <a:ext cx="6868704" cy="2186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4684148"/>
      </p:ext>
    </p:extLst>
  </p:cSld>
  <p:clrMapOvr>
    <a:masterClrMapping/>
  </p:clrMapOvr>
  <mc:AlternateContent xmlns:mc="http://schemas.openxmlformats.org/markup-compatibility/2006" xmlns:p14="http://schemas.microsoft.com/office/powerpoint/2010/main">
    <mc:Choice Requires="p14">
      <p:transition spd="slow" p14:dur="2000" advTm="6019"/>
    </mc:Choice>
    <mc:Fallback xmlns="">
      <p:transition spd="slow" advTm="6019"/>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303462"/>
            <a:ext cx="8229600" cy="4021137"/>
          </a:xfrm>
        </p:spPr>
        <p:txBody>
          <a:bodyPr>
            <a:normAutofit/>
          </a:bodyPr>
          <a:lstStyle/>
          <a:p>
            <a:pPr marL="0" indent="0">
              <a:buNone/>
            </a:pPr>
            <a:endParaRPr lang="en-AU" sz="1600" b="1" dirty="0" smtClean="0"/>
          </a:p>
          <a:p>
            <a:pPr marL="0" indent="0">
              <a:buNone/>
            </a:pPr>
            <a:endParaRPr lang="en-AU" sz="1600" b="1" dirty="0"/>
          </a:p>
          <a:p>
            <a:pPr marL="0" indent="0">
              <a:buNone/>
            </a:pPr>
            <a:endParaRPr lang="en-AU" sz="1600" b="1" dirty="0"/>
          </a:p>
          <a:p>
            <a:pPr marL="0" indent="0">
              <a:buNone/>
            </a:pPr>
            <a:endParaRPr lang="en-AU" sz="1600" dirty="0" smtClean="0"/>
          </a:p>
          <a:p>
            <a:pPr marL="0" indent="0">
              <a:buNone/>
            </a:pPr>
            <a:endParaRPr lang="en-AU" sz="1600" dirty="0"/>
          </a:p>
          <a:p>
            <a:pPr marL="0" indent="0">
              <a:buNone/>
            </a:pPr>
            <a:endParaRPr lang="en-AU" sz="1600" dirty="0" smtClean="0"/>
          </a:p>
          <a:p>
            <a:pPr marL="0" indent="0">
              <a:buNone/>
            </a:pPr>
            <a:endParaRPr lang="en-AU" sz="1600" dirty="0"/>
          </a:p>
          <a:p>
            <a:pPr marL="0" indent="0">
              <a:buNone/>
            </a:pPr>
            <a:endParaRPr lang="en-AU" sz="1600" dirty="0" smtClean="0"/>
          </a:p>
          <a:p>
            <a:pPr marL="0" indent="0">
              <a:buNone/>
            </a:pPr>
            <a:r>
              <a:rPr lang="en-AU" sz="1600" dirty="0" smtClean="0"/>
              <a:t>Professor </a:t>
            </a:r>
            <a:r>
              <a:rPr lang="en-AU" sz="1600" dirty="0"/>
              <a:t>Eric Morand is a specialist rheumatologist, and Head of the Southern Health/Monash Medical Centre Rheumatology Unit. </a:t>
            </a:r>
            <a:endParaRPr lang="en-AU" sz="1600" dirty="0" smtClean="0"/>
          </a:p>
          <a:p>
            <a:pPr marL="0" indent="0">
              <a:buNone/>
            </a:pPr>
            <a:r>
              <a:rPr lang="en-AU" sz="1600" dirty="0"/>
              <a:t>He </a:t>
            </a:r>
            <a:r>
              <a:rPr lang="en-AU" sz="1600" dirty="0" smtClean="0"/>
              <a:t>specialises </a:t>
            </a:r>
            <a:r>
              <a:rPr lang="en-AU" sz="1600" dirty="0"/>
              <a:t>in the clinical care of complex rheumatic diseases, rheumatoid </a:t>
            </a:r>
            <a:r>
              <a:rPr lang="en-AU" sz="1600" dirty="0" smtClean="0"/>
              <a:t>arthritis</a:t>
            </a:r>
            <a:r>
              <a:rPr lang="en-AU" sz="1600" dirty="0"/>
              <a:t>, and systemic lupus erythematosus. </a:t>
            </a:r>
            <a:r>
              <a:rPr lang="en-AU" sz="1600" smtClean="0"/>
              <a:t>(SLE)</a:t>
            </a:r>
            <a:endParaRPr lang="en-AU" sz="1600" dirty="0" smtClean="0"/>
          </a:p>
          <a:p>
            <a:pPr marL="0" indent="0">
              <a:buNone/>
            </a:pPr>
            <a:r>
              <a:rPr lang="en-AU" sz="1600" dirty="0"/>
              <a:t>He is founder of the Monash Lupus Clinic, Australia's largest Lupus-focussed research-grounded clinic for patients with SLE.</a:t>
            </a:r>
            <a:endParaRPr lang="en-AU" sz="1600" dirty="0" smtClean="0"/>
          </a:p>
          <a:p>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 y="2517935"/>
            <a:ext cx="1524001" cy="2035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86526"/>
            <a:ext cx="6868704" cy="2186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4701612"/>
      </p:ext>
    </p:extLst>
  </p:cSld>
  <p:clrMapOvr>
    <a:masterClrMapping/>
  </p:clrMapOvr>
  <mc:AlternateContent xmlns:mc="http://schemas.openxmlformats.org/markup-compatibility/2006" xmlns:p14="http://schemas.microsoft.com/office/powerpoint/2010/main">
    <mc:Choice Requires="p14">
      <p:transition spd="slow" p14:dur="2000" advTm="12545"/>
    </mc:Choice>
    <mc:Fallback xmlns="">
      <p:transition spd="slow" advTm="12545"/>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257508"/>
            <a:ext cx="8229600" cy="3868655"/>
          </a:xfrm>
        </p:spPr>
        <p:txBody>
          <a:bodyPr>
            <a:normAutofit/>
          </a:bodyPr>
          <a:lstStyle/>
          <a:p>
            <a:pPr marL="0" indent="0">
              <a:buNone/>
            </a:pPr>
            <a:r>
              <a:rPr lang="en-AU" sz="1400" b="1" dirty="0"/>
              <a:t>What is rheumatoid arthritis?</a:t>
            </a:r>
            <a:endParaRPr lang="en-AU" sz="1400" dirty="0" smtClean="0"/>
          </a:p>
          <a:p>
            <a:pPr marL="0" indent="0">
              <a:buNone/>
            </a:pPr>
            <a:r>
              <a:rPr lang="en-AU" sz="1400" dirty="0"/>
              <a:t>Rheumatoid arthritis (RA) is an autoimmune disease, in many ways similar to lupus, that causes pain and swelling of the joints. The normal role of your body's immune system is to fight off infections to keep you healthy. In an autoimmune disease, your immune system starts attacking your own healthy tissues. In RA, the immune system targets the lining of the joints, causing inflammation and joint damage. RA usually affects smaller joints, such as the joints in the hands and feet. However larger joints such as the hips and knees can also be affected.</a:t>
            </a:r>
            <a:endParaRPr lang="en-AU" sz="1400" dirty="0" smtClean="0"/>
          </a:p>
          <a:p>
            <a:pPr marL="0" indent="0">
              <a:buNone/>
            </a:pPr>
            <a:r>
              <a:rPr lang="en-AU" sz="1400" b="1" dirty="0"/>
              <a:t>Who's at risk?</a:t>
            </a:r>
            <a:endParaRPr lang="en-AU" sz="1400" dirty="0" smtClean="0"/>
          </a:p>
          <a:p>
            <a:pPr marL="0" indent="0">
              <a:buNone/>
            </a:pPr>
            <a:r>
              <a:rPr lang="en-AU" sz="1400" dirty="0"/>
              <a:t>Despite widely held views, developing rheumatoid arthritis is not a normal part of ageing. It's a condition seen in people of all ages, including children and young people, and people from all backgrounds and lifestyles. The causes of RA are unknown, however it is more common in people who smoke or those with a family history of rheumatoid arthritis</a:t>
            </a:r>
            <a:r>
              <a:rPr lang="en-AU" sz="1400" dirty="0" smtClean="0"/>
              <a:t>.</a:t>
            </a:r>
          </a:p>
          <a:p>
            <a:pPr marL="0" indent="0">
              <a:buNone/>
            </a:pPr>
            <a:r>
              <a:rPr lang="en-AU" sz="1400" b="1" dirty="0" smtClean="0"/>
              <a:t>Recent surveys (National Statistics and also University of Queensland) report that 1 in 5 or 6 people have a form of Arthritis, that equals 4 to 5million Australians. </a:t>
            </a:r>
          </a:p>
          <a:p>
            <a:pPr marL="0" indent="0">
              <a:buNone/>
            </a:pP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86526"/>
            <a:ext cx="6868704" cy="2186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3773335"/>
      </p:ext>
    </p:extLst>
  </p:cSld>
  <p:clrMapOvr>
    <a:masterClrMapping/>
  </p:clrMapOvr>
  <mc:AlternateContent xmlns:mc="http://schemas.openxmlformats.org/markup-compatibility/2006" xmlns:p14="http://schemas.microsoft.com/office/powerpoint/2010/main">
    <mc:Choice Requires="p14">
      <p:transition spd="slow" p14:dur="2000" advTm="37351"/>
    </mc:Choice>
    <mc:Fallback xmlns="">
      <p:transition spd="slow" advTm="3735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780928"/>
            <a:ext cx="6191250"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lstStyle/>
          <a:p>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86526"/>
            <a:ext cx="6868704" cy="2186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3543486"/>
      </p:ext>
    </p:extLst>
  </p:cSld>
  <p:clrMapOvr>
    <a:masterClrMapping/>
  </p:clrMapOvr>
  <mc:AlternateContent xmlns:mc="http://schemas.openxmlformats.org/markup-compatibility/2006" xmlns:p14="http://schemas.microsoft.com/office/powerpoint/2010/main">
    <mc:Choice Requires="p14">
      <p:transition spd="slow" p14:dur="2000" advTm="6584"/>
    </mc:Choice>
    <mc:Fallback xmlns="">
      <p:transition spd="slow" advTm="6584"/>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659</Words>
  <Application>Microsoft Office PowerPoint</Application>
  <PresentationFormat>On-screen Show (4:3)</PresentationFormat>
  <Paragraphs>122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Lions Rheumatism and Arthritis Medical Research Foundation Australia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lions</dc:creator>
  <cp:lastModifiedBy>Eric</cp:lastModifiedBy>
  <cp:revision>10</cp:revision>
  <dcterms:created xsi:type="dcterms:W3CDTF">2019-08-06T05:56:13Z</dcterms:created>
  <dcterms:modified xsi:type="dcterms:W3CDTF">2020-04-26T05:31:09Z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1446912146</vt:i4>
  </property>
  <property fmtid="{D5CDD505-2E9C-101B-9397-08002B2CF9AE}" pid="3" name="_NewReviewCycle">
    <vt:lpwstr/>
  </property>
  <property fmtid="{D5CDD505-2E9C-101B-9397-08002B2CF9AE}" pid="4" name="_EmailSubject">
    <vt:lpwstr>RAF page</vt:lpwstr>
  </property>
  <property fmtid="{D5CDD505-2E9C-101B-9397-08002B2CF9AE}" pid="5" name="_AuthorEmail">
    <vt:lpwstr>gittinsej@optusnet.com.au</vt:lpwstr>
  </property>
  <property fmtid="{D5CDD505-2E9C-101B-9397-08002B2CF9AE}" pid="6" name="_AuthorEmailDisplayName">
    <vt:lpwstr>Eric Gittins</vt:lpwstr>
  </property>
</Properties>
</file>