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p:cViewPr varScale="1">
        <p:scale>
          <a:sx n="121" d="100"/>
          <a:sy n="121" d="100"/>
        </p:scale>
        <p:origin x="1904"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A4B411-87EB-4408-8FB9-A789F34F7E50}" type="datetimeFigureOut">
              <a:rPr lang="en-US" smtClean="0"/>
              <a:t>5/4/20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AD6301-C1AB-458B-A984-056162FAA6E4}" type="slidenum">
              <a:rPr lang="en-US" smtClean="0"/>
              <a:t>‹#›</a:t>
            </a:fld>
            <a:endParaRPr lang="en-US"/>
          </a:p>
        </p:txBody>
      </p:sp>
    </p:spTree>
    <p:extLst>
      <p:ext uri="{BB962C8B-B14F-4D97-AF65-F5344CB8AC3E}">
        <p14:creationId xmlns:p14="http://schemas.microsoft.com/office/powerpoint/2010/main" val="3031308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rthritis.or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feedblitz.com/t3.asp?/1011762/45929278/6136833_/feeds.feedblitz.com/~/t/0/0/scsenews/~https://www.frontiersin.org/articles/10.3389/fimmu.2018.01250/full?&amp;utm_source=Email_to_authors_&amp;utm_medium=Email&amp;utm_content=T1_11.5e1_author&amp;utm_campaign=Email_publication&amp;field=&amp;journalName=Frontiers_in_Immunology&amp;id=38159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Slide 1</a:t>
            </a:r>
          </a:p>
          <a:p>
            <a:r>
              <a:rPr lang="en-AU" sz="1200" kern="1200" dirty="0">
                <a:solidFill>
                  <a:schemeClr val="tx1"/>
                </a:solidFill>
                <a:effectLst/>
                <a:latin typeface="+mn-lt"/>
                <a:ea typeface="+mn-ea"/>
                <a:cs typeface="+mn-cs"/>
              </a:rPr>
              <a:t>Lions Rheumatism &amp; Arthritis Medical research Foundation Australia				         </a:t>
            </a:r>
          </a:p>
          <a:p>
            <a:r>
              <a:rPr lang="en-AU" sz="1200" kern="1200" dirty="0">
                <a:solidFill>
                  <a:schemeClr val="tx1"/>
                </a:solidFill>
                <a:effectLst/>
                <a:latin typeface="+mn-lt"/>
                <a:ea typeface="+mn-ea"/>
                <a:cs typeface="+mn-cs"/>
              </a:rPr>
              <a:t>it is estimated that there are between 4 to 6 million people with Arthritis in Australia about 1 in 4 to 5 people. Different types of Arthritis are prevalent and it does not only affect the elderly but also children as well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Two basic types </a:t>
            </a:r>
            <a:r>
              <a:rPr lang="en-AU" sz="1200" kern="1200" dirty="0" err="1">
                <a:solidFill>
                  <a:schemeClr val="tx1"/>
                </a:solidFill>
                <a:effectLst/>
                <a:latin typeface="+mn-lt"/>
                <a:ea typeface="+mn-ea"/>
                <a:cs typeface="+mn-cs"/>
              </a:rPr>
              <a:t>Osteo</a:t>
            </a:r>
            <a:r>
              <a:rPr lang="en-AU" sz="1200" kern="1200" dirty="0">
                <a:solidFill>
                  <a:schemeClr val="tx1"/>
                </a:solidFill>
                <a:effectLst/>
                <a:latin typeface="+mn-lt"/>
                <a:ea typeface="+mn-ea"/>
                <a:cs typeface="+mn-cs"/>
              </a:rPr>
              <a:t> and Rheumatoid. Both have effects upon those that suffer the disease. There is no known cure, but medication eases the pain. The Research Foundation was started in 1980 as part of district 201V1 to find the causes of arthritis.  In 2006 it came under the VLF by a vote from the 6 V districts, the bulk of the funds were transferred to the VLF in 2007.	</a:t>
            </a:r>
          </a:p>
          <a:p>
            <a:endParaRPr lang="en-AU" dirty="0"/>
          </a:p>
        </p:txBody>
      </p:sp>
      <p:sp>
        <p:nvSpPr>
          <p:cNvPr id="4" name="Slide Number Placeholder 3"/>
          <p:cNvSpPr>
            <a:spLocks noGrp="1"/>
          </p:cNvSpPr>
          <p:nvPr>
            <p:ph type="sldNum" sz="quarter" idx="10"/>
          </p:nvPr>
        </p:nvSpPr>
        <p:spPr/>
        <p:txBody>
          <a:bodyPr/>
          <a:lstStyle/>
          <a:p>
            <a:fld id="{C978D6DD-4518-4B45-81AC-74AD10C809CD}" type="slidenum">
              <a:rPr lang="en-AU" smtClean="0">
                <a:solidFill>
                  <a:prstClr val="black"/>
                </a:solidFill>
              </a:rPr>
              <a:pPr/>
              <a:t>1</a:t>
            </a:fld>
            <a:endParaRPr lang="en-AU" dirty="0">
              <a:solidFill>
                <a:prstClr val="black"/>
              </a:solidFill>
            </a:endParaRPr>
          </a:p>
        </p:txBody>
      </p:sp>
    </p:spTree>
    <p:extLst>
      <p:ext uri="{BB962C8B-B14F-4D97-AF65-F5344CB8AC3E}">
        <p14:creationId xmlns:p14="http://schemas.microsoft.com/office/powerpoint/2010/main" val="1656337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Similar to the last slide but comments on side effects which had an increase</a:t>
            </a:r>
            <a:r>
              <a:rPr lang="en-AU" baseline="0" dirty="0"/>
              <a:t> in upper respiratory tract infection , </a:t>
            </a:r>
            <a:r>
              <a:rPr lang="en-AU" baseline="0" dirty="0" err="1"/>
              <a:t>ie</a:t>
            </a:r>
            <a:r>
              <a:rPr lang="en-AU" baseline="0" dirty="0"/>
              <a:t> the common cold and the herpes zoster (also known as shingles). Did you know over 70’s get that </a:t>
            </a:r>
            <a:r>
              <a:rPr lang="en-AU" baseline="0" dirty="0" err="1"/>
              <a:t>vacine</a:t>
            </a:r>
            <a:r>
              <a:rPr lang="en-AU" baseline="0" dirty="0"/>
              <a:t> for shingles free? </a:t>
            </a:r>
            <a:endParaRPr lang="en-US" dirty="0"/>
          </a:p>
        </p:txBody>
      </p:sp>
      <p:sp>
        <p:nvSpPr>
          <p:cNvPr id="4" name="Slide Number Placeholder 3"/>
          <p:cNvSpPr>
            <a:spLocks noGrp="1"/>
          </p:cNvSpPr>
          <p:nvPr>
            <p:ph type="sldNum" sz="quarter" idx="10"/>
          </p:nvPr>
        </p:nvSpPr>
        <p:spPr/>
        <p:txBody>
          <a:bodyPr/>
          <a:lstStyle/>
          <a:p>
            <a:fld id="{97191C56-8E85-4E71-956B-F2823815E1AC}" type="slidenum">
              <a:rPr lang="en-US" smtClean="0"/>
              <a:t>10</a:t>
            </a:fld>
            <a:endParaRPr lang="en-US"/>
          </a:p>
        </p:txBody>
      </p:sp>
    </p:spTree>
    <p:extLst>
      <p:ext uri="{BB962C8B-B14F-4D97-AF65-F5344CB8AC3E}">
        <p14:creationId xmlns:p14="http://schemas.microsoft.com/office/powerpoint/2010/main" val="2687721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sz="1200" b="1" dirty="0"/>
              <a:t>What is rheumatoid arthritis?</a:t>
            </a:r>
            <a:endParaRPr lang="en-AU" sz="1200" dirty="0"/>
          </a:p>
          <a:p>
            <a:pPr marL="0" indent="0">
              <a:buNone/>
            </a:pPr>
            <a:r>
              <a:rPr lang="en-AU" sz="1200" dirty="0"/>
              <a:t>Rheumatoid arthritis (RA) is an autoimmune disease, in many ways similar to lupus, that causes pain and swelling of the joints. The normal role of your body's immune system is to fight off infections to keep you healthy. In an autoimmune disease, your immune system starts attacking your own healthy tissues. In RA, the immune system targets the lining of the joints, causing inflammation and joint damage. RA usually affects smaller joints, such as the joints in the hands and feet. However larger joints such as the hips and knees can also be affected.</a:t>
            </a:r>
          </a:p>
          <a:p>
            <a:endParaRPr lang="en-US" dirty="0"/>
          </a:p>
        </p:txBody>
      </p:sp>
      <p:sp>
        <p:nvSpPr>
          <p:cNvPr id="4" name="Slide Number Placeholder 3"/>
          <p:cNvSpPr>
            <a:spLocks noGrp="1"/>
          </p:cNvSpPr>
          <p:nvPr>
            <p:ph type="sldNum" sz="quarter" idx="10"/>
          </p:nvPr>
        </p:nvSpPr>
        <p:spPr/>
        <p:txBody>
          <a:bodyPr/>
          <a:lstStyle/>
          <a:p>
            <a:fld id="{97191C56-8E85-4E71-956B-F2823815E1AC}" type="slidenum">
              <a:rPr lang="en-US" smtClean="0"/>
              <a:t>11</a:t>
            </a:fld>
            <a:endParaRPr lang="en-US"/>
          </a:p>
        </p:txBody>
      </p:sp>
    </p:spTree>
    <p:extLst>
      <p:ext uri="{BB962C8B-B14F-4D97-AF65-F5344CB8AC3E}">
        <p14:creationId xmlns:p14="http://schemas.microsoft.com/office/powerpoint/2010/main" val="1462983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sz="1200" b="1" dirty="0"/>
              <a:t>Who's at risk?</a:t>
            </a:r>
            <a:endParaRPr lang="en-AU" sz="1200" dirty="0"/>
          </a:p>
          <a:p>
            <a:pPr marL="0" indent="0">
              <a:buNone/>
            </a:pPr>
            <a:r>
              <a:rPr lang="en-AU" sz="1200" dirty="0"/>
              <a:t>Despite widely held views, developing rheumatoid arthritis is not a normal part of ageing. It's a condition seen in people of all ages, including children and young people, and people from all backgrounds and lifestyles. The causes of RA are unknown, however it is more common in people who smoke or those with a family history of rheumatoid arthritis.</a:t>
            </a:r>
          </a:p>
          <a:p>
            <a:pPr marL="0" indent="0">
              <a:buNone/>
            </a:pPr>
            <a:r>
              <a:rPr lang="en-AU" sz="1200" b="1" dirty="0"/>
              <a:t>Recent surveys (National Statistics and also University of Queensland) report that 1 in 5 or 6 people have a form of Arthritis, that equals 4 to 5million Australians. </a:t>
            </a:r>
          </a:p>
          <a:p>
            <a:endParaRPr lang="en-US" dirty="0"/>
          </a:p>
        </p:txBody>
      </p:sp>
      <p:sp>
        <p:nvSpPr>
          <p:cNvPr id="4" name="Slide Number Placeholder 3"/>
          <p:cNvSpPr>
            <a:spLocks noGrp="1"/>
          </p:cNvSpPr>
          <p:nvPr>
            <p:ph type="sldNum" sz="quarter" idx="10"/>
          </p:nvPr>
        </p:nvSpPr>
        <p:spPr/>
        <p:txBody>
          <a:bodyPr/>
          <a:lstStyle/>
          <a:p>
            <a:fld id="{97191C56-8E85-4E71-956B-F2823815E1AC}" type="slidenum">
              <a:rPr lang="en-US" smtClean="0"/>
              <a:t>12</a:t>
            </a:fld>
            <a:endParaRPr lang="en-US"/>
          </a:p>
        </p:txBody>
      </p:sp>
    </p:spTree>
    <p:extLst>
      <p:ext uri="{BB962C8B-B14F-4D97-AF65-F5344CB8AC3E}">
        <p14:creationId xmlns:p14="http://schemas.microsoft.com/office/powerpoint/2010/main" val="467431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What is </a:t>
            </a:r>
            <a:r>
              <a:rPr lang="en-AU" sz="1200" b="1" kern="1200" dirty="0" err="1">
                <a:solidFill>
                  <a:schemeClr val="tx1"/>
                </a:solidFill>
                <a:effectLst/>
                <a:latin typeface="+mn-lt"/>
                <a:ea typeface="+mn-ea"/>
                <a:cs typeface="+mn-cs"/>
              </a:rPr>
              <a:t>Osteo</a:t>
            </a:r>
            <a:r>
              <a:rPr lang="en-AU" sz="1200" b="1" kern="1200" dirty="0">
                <a:solidFill>
                  <a:schemeClr val="tx1"/>
                </a:solidFill>
                <a:effectLst/>
                <a:latin typeface="+mn-lt"/>
                <a:ea typeface="+mn-ea"/>
                <a:cs typeface="+mn-cs"/>
              </a:rPr>
              <a:t>-arthritis?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Sometimes called degenerative joint disease or degenerative arthritis, osteoarthritis (OA) is the most common chronic condition of the joints, affecting approximately up to 5 million Australians. OA can affect any joint, but it occurs most often in knees, hips, lower back and neck, small joints of the fingers and the bases of the thumb and big toe.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In normal joints, a firm, rubbery material called cartilage covers the end of each bone. Cartilage provides a smooth, gliding surface for joint motion and acts as a cushion between the bones. In OA, the cartilage breaks down, causing pain, swelling and problems moving the joint. As OA worsens over time, bones may break down and develop growths called spurs. Bits of bone or cartilage may chip off and float around in the joint. In the body, an inflammatory process occurs and cytokines (proteins) and enzymes develop that further damage the cartilage. In the final stages of OA, the cartilage wears away and bone rubs against bone leading to joint damage and more pain. The slide shows a good knee joint</a:t>
            </a:r>
            <a:r>
              <a:rPr lang="en-AU" sz="1200" kern="1200" baseline="0" dirty="0">
                <a:solidFill>
                  <a:schemeClr val="tx1"/>
                </a:solidFill>
                <a:effectLst/>
                <a:latin typeface="+mn-lt"/>
                <a:ea typeface="+mn-ea"/>
                <a:cs typeface="+mn-cs"/>
              </a:rPr>
              <a:t> and one that has had a replacement </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Who is Affected?</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Although OA occurs in people of all ages, osteoarthritis is most common in people older than 65. Common risk factors include increasing age, obesity, previous joint injury, overuse of the joint, weak thigh muscles, and genes.</a:t>
            </a:r>
          </a:p>
          <a:p>
            <a:pPr lvl="0"/>
            <a:r>
              <a:rPr lang="en-AU" sz="1200" kern="1200" dirty="0">
                <a:solidFill>
                  <a:schemeClr val="tx1"/>
                </a:solidFill>
                <a:effectLst/>
                <a:latin typeface="+mn-lt"/>
                <a:ea typeface="+mn-ea"/>
                <a:cs typeface="+mn-cs"/>
              </a:rPr>
              <a:t>One in two adults will develop symptoms of knee OA during their lives.</a:t>
            </a:r>
          </a:p>
          <a:p>
            <a:pPr lvl="0"/>
            <a:r>
              <a:rPr lang="en-AU" sz="1200" kern="1200" dirty="0">
                <a:solidFill>
                  <a:schemeClr val="tx1"/>
                </a:solidFill>
                <a:effectLst/>
                <a:latin typeface="+mn-lt"/>
                <a:ea typeface="+mn-ea"/>
                <a:cs typeface="+mn-cs"/>
              </a:rPr>
              <a:t>One in four adults will development symptoms of hip OA by age 85.</a:t>
            </a:r>
          </a:p>
          <a:p>
            <a:pPr lvl="0"/>
            <a:r>
              <a:rPr lang="en-AU" sz="1200" kern="1200" dirty="0">
                <a:solidFill>
                  <a:schemeClr val="tx1"/>
                </a:solidFill>
                <a:effectLst/>
                <a:latin typeface="+mn-lt"/>
                <a:ea typeface="+mn-ea"/>
                <a:cs typeface="+mn-cs"/>
              </a:rPr>
              <a:t>One in 12 people 60 years or older have hand OA. </a:t>
            </a:r>
            <a:r>
              <a:rPr lang="en-AU" sz="1200" u="none" strike="noStrike" kern="1200" dirty="0">
                <a:solidFill>
                  <a:schemeClr val="tx1"/>
                </a:solidFill>
                <a:effectLst/>
                <a:latin typeface="+mn-lt"/>
                <a:ea typeface="+mn-ea"/>
                <a:cs typeface="+mn-cs"/>
                <a:hlinkClick r:id="rId3"/>
              </a:rPr>
              <a:t>https://www.arthritis.org</a:t>
            </a:r>
            <a:r>
              <a:rPr lang="en-AU" sz="1200" kern="1200" dirty="0">
                <a:solidFill>
                  <a:schemeClr val="tx1"/>
                </a:solidFill>
                <a:effectLst/>
                <a:latin typeface="+mn-lt"/>
                <a:ea typeface="+mn-ea"/>
                <a:cs typeface="+mn-cs"/>
              </a:rPr>
              <a:t> (US)</a:t>
            </a:r>
          </a:p>
          <a:p>
            <a:r>
              <a:rPr lang="en-AU" sz="1200" kern="1200" dirty="0" err="1">
                <a:solidFill>
                  <a:schemeClr val="tx1"/>
                </a:solidFill>
                <a:effectLst/>
                <a:latin typeface="+mn-lt"/>
                <a:ea typeface="+mn-ea"/>
                <a:cs typeface="+mn-cs"/>
              </a:rPr>
              <a:t>Osteo</a:t>
            </a:r>
            <a:r>
              <a:rPr lang="en-AU" sz="1200" kern="1200" dirty="0">
                <a:solidFill>
                  <a:schemeClr val="tx1"/>
                </a:solidFill>
                <a:effectLst/>
                <a:latin typeface="+mn-lt"/>
                <a:ea typeface="+mn-ea"/>
                <a:cs typeface="+mn-cs"/>
              </a:rPr>
              <a:t> is what is described above with degeneration of the joint. There is no cure for this, but treatment can help. Tablets, creams etc. and replacement. </a:t>
            </a:r>
          </a:p>
          <a:p>
            <a:pPr lvl="0"/>
            <a:r>
              <a:rPr lang="en-AU" sz="1200" kern="1200" dirty="0">
                <a:solidFill>
                  <a:schemeClr val="tx1"/>
                </a:solidFill>
                <a:effectLst/>
                <a:latin typeface="+mn-lt"/>
                <a:ea typeface="+mn-ea"/>
                <a:cs typeface="+mn-cs"/>
              </a:rPr>
              <a:t>How can you stop the arthritis from starting?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easiest way is to have healthy eating and regular exercise, though this is good health there are no guarantees.</a:t>
            </a: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7191C56-8E85-4E71-956B-F2823815E1AC}" type="slidenum">
              <a:rPr lang="en-US" smtClean="0"/>
              <a:t>13</a:t>
            </a:fld>
            <a:endParaRPr lang="en-US"/>
          </a:p>
        </p:txBody>
      </p:sp>
    </p:spTree>
    <p:extLst>
      <p:ext uri="{BB962C8B-B14F-4D97-AF65-F5344CB8AC3E}">
        <p14:creationId xmlns:p14="http://schemas.microsoft.com/office/powerpoint/2010/main" val="24497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Donations from the Lions Club have funded the purchase of a </a:t>
            </a:r>
            <a:r>
              <a:rPr lang="en-GB" b="1" i="1" dirty="0"/>
              <a:t>Tecan </a:t>
            </a:r>
            <a:r>
              <a:rPr lang="en-GB" b="1" i="1" dirty="0" err="1"/>
              <a:t>HydoFlex</a:t>
            </a:r>
            <a:r>
              <a:rPr lang="en-GB" b="1" i="1" dirty="0"/>
              <a:t> </a:t>
            </a:r>
            <a:r>
              <a:rPr lang="en-GB" dirty="0"/>
              <a:t>plate washer (pictured previously). This equipment allows the automate washing of tissue culture plates for a wide variety of applications, including many currently performed using the </a:t>
            </a:r>
            <a:r>
              <a:rPr lang="en-GB" b="1" i="1" dirty="0"/>
              <a:t>Tecan Infinite M1000 PRO</a:t>
            </a:r>
            <a:r>
              <a:rPr lang="en-GB" dirty="0"/>
              <a:t> multifunction plate reader that was purchased thanks to a previous donation from the Lions club. </a:t>
            </a:r>
            <a:endParaRPr lang="en-AU" dirty="0"/>
          </a:p>
        </p:txBody>
      </p:sp>
      <p:sp>
        <p:nvSpPr>
          <p:cNvPr id="4" name="Slide Number Placeholder 3"/>
          <p:cNvSpPr>
            <a:spLocks noGrp="1"/>
          </p:cNvSpPr>
          <p:nvPr>
            <p:ph type="sldNum" sz="quarter" idx="10"/>
          </p:nvPr>
        </p:nvSpPr>
        <p:spPr/>
        <p:txBody>
          <a:bodyPr/>
          <a:lstStyle/>
          <a:p>
            <a:fld id="{97191C56-8E85-4E71-956B-F2823815E1AC}" type="slidenum">
              <a:rPr lang="en-US" smtClean="0"/>
              <a:t>14</a:t>
            </a:fld>
            <a:endParaRPr lang="en-US"/>
          </a:p>
        </p:txBody>
      </p:sp>
    </p:spTree>
    <p:extLst>
      <p:ext uri="{BB962C8B-B14F-4D97-AF65-F5344CB8AC3E}">
        <p14:creationId xmlns:p14="http://schemas.microsoft.com/office/powerpoint/2010/main" val="1010172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MIF or Macrophage</a:t>
            </a:r>
            <a:r>
              <a:rPr lang="en-AU" baseline="0" dirty="0"/>
              <a:t> Migration inhibitory factor </a:t>
            </a:r>
            <a:endParaRPr lang="en-US" dirty="0"/>
          </a:p>
        </p:txBody>
      </p:sp>
      <p:sp>
        <p:nvSpPr>
          <p:cNvPr id="4" name="Slide Number Placeholder 3"/>
          <p:cNvSpPr>
            <a:spLocks noGrp="1"/>
          </p:cNvSpPr>
          <p:nvPr>
            <p:ph type="sldNum" sz="quarter" idx="10"/>
          </p:nvPr>
        </p:nvSpPr>
        <p:spPr/>
        <p:txBody>
          <a:bodyPr/>
          <a:lstStyle/>
          <a:p>
            <a:fld id="{97191C56-8E85-4E71-956B-F2823815E1AC}" type="slidenum">
              <a:rPr lang="en-US" smtClean="0"/>
              <a:t>15</a:t>
            </a:fld>
            <a:endParaRPr lang="en-US"/>
          </a:p>
        </p:txBody>
      </p:sp>
    </p:spTree>
    <p:extLst>
      <p:ext uri="{BB962C8B-B14F-4D97-AF65-F5344CB8AC3E}">
        <p14:creationId xmlns:p14="http://schemas.microsoft.com/office/powerpoint/2010/main" val="3144468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solidFill>
                  <a:srgbClr val="000000"/>
                </a:solidFill>
                <a:latin typeface="inherit"/>
                <a:ea typeface="Times New Roman" pitchFamily="18" charset="0"/>
                <a:cs typeface="Times New Roman" pitchFamily="18" charset="0"/>
              </a:rPr>
              <a:t>Co-authored by final year Monash medical students </a:t>
            </a:r>
            <a:r>
              <a:rPr lang="en-GB" altLang="en-US" b="1" dirty="0">
                <a:solidFill>
                  <a:srgbClr val="000000"/>
                </a:solidFill>
                <a:latin typeface="inherit"/>
                <a:ea typeface="Times New Roman" pitchFamily="18" charset="0"/>
                <a:cs typeface="Times New Roman" pitchFamily="18" charset="0"/>
              </a:rPr>
              <a:t>Rachel Mende and </a:t>
            </a:r>
            <a:r>
              <a:rPr lang="en-GB" altLang="en-US" b="1" dirty="0" err="1">
                <a:solidFill>
                  <a:srgbClr val="000000"/>
                </a:solidFill>
                <a:latin typeface="inherit"/>
                <a:ea typeface="Times New Roman" pitchFamily="18" charset="0"/>
                <a:cs typeface="Times New Roman" pitchFamily="18" charset="0"/>
              </a:rPr>
              <a:t>Emiy</a:t>
            </a:r>
            <a:r>
              <a:rPr lang="en-GB" altLang="en-US" b="1" dirty="0">
                <a:solidFill>
                  <a:srgbClr val="000000"/>
                </a:solidFill>
                <a:latin typeface="inherit"/>
                <a:ea typeface="Times New Roman" pitchFamily="18" charset="0"/>
                <a:cs typeface="Times New Roman" pitchFamily="18" charset="0"/>
              </a:rPr>
              <a:t> Lin</a:t>
            </a:r>
            <a:r>
              <a:rPr lang="en-GB" altLang="en-US" dirty="0">
                <a:solidFill>
                  <a:srgbClr val="000000"/>
                </a:solidFill>
                <a:latin typeface="inherit"/>
                <a:ea typeface="Times New Roman" pitchFamily="18" charset="0"/>
                <a:cs typeface="Times New Roman" pitchFamily="18" charset="0"/>
              </a:rPr>
              <a:t>, both supervised by Dr </a:t>
            </a:r>
            <a:r>
              <a:rPr lang="en-GB" altLang="en-US" dirty="0" err="1">
                <a:solidFill>
                  <a:srgbClr val="000000"/>
                </a:solidFill>
                <a:latin typeface="inherit"/>
                <a:ea typeface="Times New Roman" pitchFamily="18" charset="0"/>
                <a:cs typeface="Times New Roman" pitchFamily="18" charset="0"/>
              </a:rPr>
              <a:t>Tali</a:t>
            </a:r>
            <a:r>
              <a:rPr lang="en-GB" altLang="en-US" dirty="0">
                <a:solidFill>
                  <a:srgbClr val="000000"/>
                </a:solidFill>
                <a:latin typeface="inherit"/>
                <a:ea typeface="Times New Roman" pitchFamily="18" charset="0"/>
                <a:cs typeface="Times New Roman" pitchFamily="18" charset="0"/>
              </a:rPr>
              <a:t> Lang, the study was published last week in </a:t>
            </a:r>
            <a:r>
              <a:rPr lang="en-GB" altLang="en-US" i="1" dirty="0">
                <a:latin typeface="inherit"/>
                <a:ea typeface="Times New Roman" pitchFamily="18" charset="0"/>
                <a:cs typeface="Times New Roman" pitchFamily="18" charset="0"/>
                <a:hlinkClick r:id="rId3"/>
              </a:rPr>
              <a:t>Frontiers in Immunology</a:t>
            </a:r>
            <a:r>
              <a:rPr lang="en-GB" altLang="en-US" i="1" dirty="0">
                <a:solidFill>
                  <a:srgbClr val="000000"/>
                </a:solidFill>
                <a:latin typeface="inherit"/>
                <a:ea typeface="Times New Roman" pitchFamily="18"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000000"/>
                </a:solidFill>
                <a:effectLst/>
                <a:latin typeface="inherit"/>
                <a:ea typeface="Times New Roman" pitchFamily="18" charset="0"/>
                <a:cs typeface="Times New Roman" pitchFamily="18" charset="0"/>
              </a:rPr>
              <a:t>Systemic lupus erythematosus (SLE), or lupus, is an incurable systemic autoimmune illness, which predominantly affects women of child-bearing age.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000000"/>
                </a:solidFill>
                <a:effectLst/>
                <a:latin typeface="inherit"/>
                <a:ea typeface="Times New Roman" pitchFamily="18" charset="0"/>
                <a:cs typeface="Times New Roman" pitchFamily="18" charset="0"/>
              </a:rPr>
              <a:t>“This study is the largest to date which examines clinical associations between SLE disease parameters and two particular blood proteins: IL-18 and IL-1β,” said first author Rachel, who undertook the research as a </a:t>
            </a:r>
            <a:r>
              <a:rPr kumimoji="0" lang="en-GB" altLang="en-US" sz="1200" b="0" i="0" u="none" strike="noStrike" cap="none" normalizeH="0" baseline="0" dirty="0" err="1">
                <a:ln>
                  <a:noFill/>
                </a:ln>
                <a:solidFill>
                  <a:srgbClr val="000000"/>
                </a:solidFill>
                <a:effectLst/>
                <a:latin typeface="inherit"/>
                <a:ea typeface="Times New Roman" pitchFamily="18" charset="0"/>
                <a:cs typeface="Times New Roman" pitchFamily="18" charset="0"/>
              </a:rPr>
              <a:t>BMedSc</a:t>
            </a:r>
            <a:r>
              <a:rPr kumimoji="0" lang="en-GB" altLang="en-US" sz="1200" b="0" i="0" u="none" strike="noStrike" cap="none" normalizeH="0" baseline="0" dirty="0">
                <a:ln>
                  <a:noFill/>
                </a:ln>
                <a:solidFill>
                  <a:srgbClr val="000000"/>
                </a:solidFill>
                <a:effectLst/>
                <a:latin typeface="inherit"/>
                <a:ea typeface="Times New Roman" pitchFamily="18" charset="0"/>
                <a:cs typeface="Times New Roman" pitchFamily="18" charset="0"/>
              </a:rPr>
              <a:t>(Hons) student at the School of Clinical Sciences at Monash Health (SCS).</a:t>
            </a:r>
            <a:endParaRPr kumimoji="0" lang="en-GB" altLang="en-US" sz="1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i="1" dirty="0">
              <a:solidFill>
                <a:srgbClr val="000000"/>
              </a:solidFill>
              <a:latin typeface="inherit"/>
              <a:ea typeface="Times New Roman" pitchFamily="18" charset="0"/>
              <a:cs typeface="Times New Roman" pitchFamily="18" charset="0"/>
            </a:endParaRPr>
          </a:p>
          <a:p>
            <a:endParaRPr lang="en-AU" dirty="0"/>
          </a:p>
        </p:txBody>
      </p:sp>
      <p:sp>
        <p:nvSpPr>
          <p:cNvPr id="4" name="Slide Number Placeholder 3"/>
          <p:cNvSpPr>
            <a:spLocks noGrp="1"/>
          </p:cNvSpPr>
          <p:nvPr>
            <p:ph type="sldNum" sz="quarter" idx="10"/>
          </p:nvPr>
        </p:nvSpPr>
        <p:spPr/>
        <p:txBody>
          <a:bodyPr/>
          <a:lstStyle/>
          <a:p>
            <a:fld id="{97191C56-8E85-4E71-956B-F2823815E1AC}" type="slidenum">
              <a:rPr lang="en-US" smtClean="0"/>
              <a:t>17</a:t>
            </a:fld>
            <a:endParaRPr lang="en-US"/>
          </a:p>
        </p:txBody>
      </p:sp>
    </p:spTree>
    <p:extLst>
      <p:ext uri="{BB962C8B-B14F-4D97-AF65-F5344CB8AC3E}">
        <p14:creationId xmlns:p14="http://schemas.microsoft.com/office/powerpoint/2010/main" val="249042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t>“We measured these two proteins in the blood of lupus patients and found that increased serum IL-18 was associated with the presence of kidney disease and irreversible organ damage while there was no association between serum IL-1β and SLE clinical outcomes.” </a:t>
            </a:r>
            <a:endParaRPr lang="en-US" sz="1200" dirty="0"/>
          </a:p>
          <a:p>
            <a:pPr marL="0" indent="0">
              <a:buNone/>
            </a:pPr>
            <a:r>
              <a:rPr lang="en-GB" sz="1200" dirty="0"/>
              <a:t> </a:t>
            </a:r>
            <a:endParaRPr lang="en-US" sz="1200" dirty="0"/>
          </a:p>
          <a:p>
            <a:pPr marL="0" indent="0">
              <a:buNone/>
            </a:pPr>
            <a:r>
              <a:rPr lang="en-GB" sz="1200" dirty="0"/>
              <a:t>Postdoctoral Research Fellow from the Rheumatology Research Group, Dr Fabien Vincent said the data suggests that serum IL-18 and IL-1β have different clinical implications in lupus.</a:t>
            </a:r>
            <a:endParaRPr lang="en-US" sz="1200" dirty="0"/>
          </a:p>
          <a:p>
            <a:pPr marL="0" indent="0">
              <a:buNone/>
            </a:pPr>
            <a:r>
              <a:rPr lang="en-GB" sz="1200" dirty="0"/>
              <a:t>      </a:t>
            </a:r>
          </a:p>
          <a:p>
            <a:pPr marL="0" indent="0">
              <a:buNone/>
            </a:pPr>
            <a:r>
              <a:rPr lang="en-GB" sz="1200" dirty="0"/>
              <a:t> “Future research investigating whether lupus patients with kidney disease       may benefit from a drug targeting IL-18</a:t>
            </a:r>
            <a:endParaRPr lang="en-AU" dirty="0"/>
          </a:p>
        </p:txBody>
      </p:sp>
      <p:sp>
        <p:nvSpPr>
          <p:cNvPr id="4" name="Slide Number Placeholder 3"/>
          <p:cNvSpPr>
            <a:spLocks noGrp="1"/>
          </p:cNvSpPr>
          <p:nvPr>
            <p:ph type="sldNum" sz="quarter" idx="10"/>
          </p:nvPr>
        </p:nvSpPr>
        <p:spPr/>
        <p:txBody>
          <a:bodyPr/>
          <a:lstStyle/>
          <a:p>
            <a:fld id="{97191C56-8E85-4E71-956B-F2823815E1AC}" type="slidenum">
              <a:rPr lang="en-US" smtClean="0"/>
              <a:t>18</a:t>
            </a:fld>
            <a:endParaRPr lang="en-US"/>
          </a:p>
        </p:txBody>
      </p:sp>
    </p:spTree>
    <p:extLst>
      <p:ext uri="{BB962C8B-B14F-4D97-AF65-F5344CB8AC3E}">
        <p14:creationId xmlns:p14="http://schemas.microsoft.com/office/powerpoint/2010/main" val="4285270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solidFill>
                  <a:schemeClr val="tx1"/>
                </a:solidFill>
              </a:rPr>
              <a:t>The Lions Rheumatism and Arthritis Medical Research Foundation Australia was established by the Lions Clubs of Elwood in March</a:t>
            </a:r>
            <a:r>
              <a:rPr lang="en-AU" sz="1200" baseline="0" dirty="0">
                <a:solidFill>
                  <a:schemeClr val="tx1"/>
                </a:solidFill>
              </a:rPr>
              <a:t> 1981 as a Charitable Trust, </a:t>
            </a:r>
            <a:r>
              <a:rPr lang="en-AU" sz="1200" dirty="0">
                <a:solidFill>
                  <a:schemeClr val="tx1"/>
                </a:solidFill>
              </a:rPr>
              <a:t>to support the development of Rheumatism and Arthritis Research. </a:t>
            </a:r>
          </a:p>
          <a:p>
            <a:r>
              <a:rPr lang="en-AU" sz="1200" dirty="0">
                <a:solidFill>
                  <a:schemeClr val="tx1"/>
                </a:solidFill>
              </a:rPr>
              <a:t>At V conventions during 2006 the LR&amp;MRF came under the umbrella of the Victorian</a:t>
            </a:r>
            <a:r>
              <a:rPr lang="en-AU" sz="1200" baseline="0" dirty="0">
                <a:solidFill>
                  <a:schemeClr val="tx1"/>
                </a:solidFill>
              </a:rPr>
              <a:t> Lions Foundation and transferred  funds to the VLF in January 2007.</a:t>
            </a:r>
          </a:p>
          <a:p>
            <a:pPr algn="l"/>
            <a:r>
              <a:rPr lang="en-AU" sz="1200" dirty="0">
                <a:solidFill>
                  <a:schemeClr val="tx1"/>
                </a:solidFill>
              </a:rPr>
              <a:t>The Research</a:t>
            </a:r>
            <a:r>
              <a:rPr lang="en-AU" sz="1200" baseline="0" dirty="0">
                <a:solidFill>
                  <a:schemeClr val="tx1"/>
                </a:solidFill>
              </a:rPr>
              <a:t> is for</a:t>
            </a:r>
            <a:r>
              <a:rPr lang="en-AU" sz="1200" dirty="0">
                <a:solidFill>
                  <a:schemeClr val="tx1"/>
                </a:solidFill>
              </a:rPr>
              <a:t> the benefit of the population within the five Lions Club Districts encompassing Victoria and Southern New South Wales.</a:t>
            </a:r>
          </a:p>
          <a:p>
            <a:pPr algn="l"/>
            <a:r>
              <a:rPr lang="en-AU" sz="1200" dirty="0">
                <a:solidFill>
                  <a:schemeClr val="tx1"/>
                </a:solidFill>
              </a:rPr>
              <a:t>This is a Lions International District 201V1-4 project and is currently run by elected members from the following Lions Clubs; Northcote, Heidelberg-Warringal and Essendon, for the Victorian Lions Districts.</a:t>
            </a:r>
          </a:p>
          <a:p>
            <a:pPr algn="l"/>
            <a:r>
              <a:rPr lang="en-AU" sz="1200" dirty="0">
                <a:solidFill>
                  <a:schemeClr val="tx1"/>
                </a:solidFill>
              </a:rPr>
              <a:t>As you are aware it is now a Category C in the Multiple District</a:t>
            </a:r>
            <a:r>
              <a:rPr lang="en-AU" sz="1200" baseline="0" dirty="0">
                <a:solidFill>
                  <a:schemeClr val="tx1"/>
                </a:solidFill>
              </a:rPr>
              <a:t> 201</a:t>
            </a:r>
            <a:endParaRPr lang="en-AU" sz="120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97191C56-8E85-4E71-956B-F2823815E1AC}" type="slidenum">
              <a:rPr lang="en-US" smtClean="0"/>
              <a:t>2</a:t>
            </a:fld>
            <a:endParaRPr lang="en-US"/>
          </a:p>
        </p:txBody>
      </p:sp>
    </p:spTree>
    <p:extLst>
      <p:ext uri="{BB962C8B-B14F-4D97-AF65-F5344CB8AC3E}">
        <p14:creationId xmlns:p14="http://schemas.microsoft.com/office/powerpoint/2010/main" val="228714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a:t>The first trustees in 1980 were Lion Ian Collis (Elwood), Past District Governor Neil Armstrong, Lions Henry Bell, David Hatfield, </a:t>
            </a:r>
            <a:r>
              <a:rPr lang="en-AU" sz="1200" dirty="0" err="1"/>
              <a:t>Piloo</a:t>
            </a:r>
            <a:r>
              <a:rPr lang="en-AU" sz="1200" dirty="0"/>
              <a:t> </a:t>
            </a:r>
            <a:r>
              <a:rPr lang="en-AU" sz="1200" dirty="0" err="1"/>
              <a:t>Rustromjee</a:t>
            </a:r>
            <a:r>
              <a:rPr lang="en-AU" sz="1200" dirty="0"/>
              <a:t>, and Roger Newton. Elwood had two trustees up until about 2000.</a:t>
            </a:r>
          </a:p>
          <a:p>
            <a:pPr marL="0" indent="0">
              <a:buNone/>
            </a:pPr>
            <a:endParaRPr lang="en-AU" sz="1200" dirty="0"/>
          </a:p>
          <a:p>
            <a:pPr marL="0" indent="0">
              <a:buNone/>
            </a:pPr>
            <a:r>
              <a:rPr lang="en-AU" sz="1200" dirty="0"/>
              <a:t>Lion Terry Collison joined the Trustees in the early 90s, was Vice Chairman and took over from Neil as Chairman in the middle 90s until 2000. </a:t>
            </a:r>
          </a:p>
          <a:p>
            <a:pPr marL="0" indent="0">
              <a:buNone/>
            </a:pPr>
            <a:endParaRPr lang="en-AU" sz="1200" dirty="0"/>
          </a:p>
          <a:p>
            <a:pPr marL="0" indent="0">
              <a:buNone/>
            </a:pPr>
            <a:r>
              <a:rPr lang="en-AU" sz="1200" dirty="0"/>
              <a:t>Main fundraising in the beginning was donations from Clubs in District 201V1. From 1994 to 1997, the Foundation was the main beneficiary for the "Gown of the Year” (run by the fashion industry).</a:t>
            </a:r>
          </a:p>
          <a:p>
            <a:pPr marL="0" indent="0">
              <a:buNone/>
            </a:pPr>
            <a:endParaRPr lang="en-AU" sz="1200" dirty="0"/>
          </a:p>
          <a:p>
            <a:pPr marL="0" indent="0">
              <a:buNone/>
            </a:pPr>
            <a:r>
              <a:rPr lang="en-AU" sz="1200" dirty="0"/>
              <a:t>The Foundation funded research at the Monash Medical Centre from the beginning and was funding at $10,000 per year ($2500 each quarter) from interest earned. </a:t>
            </a:r>
          </a:p>
          <a:p>
            <a:pPr marL="0" indent="0">
              <a:buNone/>
            </a:pPr>
            <a:endParaRPr lang="en-AU" sz="1200" dirty="0"/>
          </a:p>
          <a:p>
            <a:pPr marL="0" indent="0">
              <a:buNone/>
            </a:pPr>
            <a:r>
              <a:rPr lang="en-AU" sz="1200" dirty="0"/>
              <a:t>Current donations are about $5000 per year</a:t>
            </a:r>
            <a:r>
              <a:rPr lang="en-AU" dirty="0"/>
              <a:t>.</a:t>
            </a:r>
          </a:p>
          <a:p>
            <a:endParaRPr lang="en-US" dirty="0"/>
          </a:p>
        </p:txBody>
      </p:sp>
      <p:sp>
        <p:nvSpPr>
          <p:cNvPr id="4" name="Slide Number Placeholder 3"/>
          <p:cNvSpPr>
            <a:spLocks noGrp="1"/>
          </p:cNvSpPr>
          <p:nvPr>
            <p:ph type="sldNum" sz="quarter" idx="10"/>
          </p:nvPr>
        </p:nvSpPr>
        <p:spPr/>
        <p:txBody>
          <a:bodyPr/>
          <a:lstStyle/>
          <a:p>
            <a:fld id="{97191C56-8E85-4E71-956B-F2823815E1AC}" type="slidenum">
              <a:rPr lang="en-US" smtClean="0"/>
              <a:t>3</a:t>
            </a:fld>
            <a:endParaRPr lang="en-US"/>
          </a:p>
        </p:txBody>
      </p:sp>
    </p:spTree>
    <p:extLst>
      <p:ext uri="{BB962C8B-B14F-4D97-AF65-F5344CB8AC3E}">
        <p14:creationId xmlns:p14="http://schemas.microsoft.com/office/powerpoint/2010/main" val="410915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dirty="0">
                <a:solidFill>
                  <a:schemeClr val="tx1"/>
                </a:solidFill>
              </a:rPr>
              <a:t>The primary role of the Foundation is to create a Capital Fund to support research programmes through liaison with Lions Clubs, Charitable Trusts and Corporations.</a:t>
            </a:r>
          </a:p>
          <a:p>
            <a:pPr algn="l"/>
            <a:r>
              <a:rPr lang="en-AU" sz="1200" dirty="0">
                <a:solidFill>
                  <a:schemeClr val="tx1"/>
                </a:solidFill>
              </a:rPr>
              <a:t>One of the latest donation from Lions Clubs of $78000.00 plus funds from Monash was made to purchase a Tecan Microplate Reader. As</a:t>
            </a:r>
            <a:r>
              <a:rPr lang="en-AU" sz="1200" baseline="0" dirty="0">
                <a:solidFill>
                  <a:schemeClr val="tx1"/>
                </a:solidFill>
              </a:rPr>
              <a:t> shown on the slide and also the plate washer purchase for $11000.00 on the right</a:t>
            </a:r>
          </a:p>
          <a:p>
            <a:pPr algn="l"/>
            <a:r>
              <a:rPr lang="en-GB" dirty="0"/>
              <a:t>Donations from the Lions Club funded the purchase of a </a:t>
            </a:r>
            <a:r>
              <a:rPr lang="en-GB" b="1" i="1" dirty="0"/>
              <a:t>Tecan </a:t>
            </a:r>
            <a:r>
              <a:rPr lang="en-GB" b="1" i="1" dirty="0" err="1"/>
              <a:t>HydoFlex</a:t>
            </a:r>
            <a:r>
              <a:rPr lang="en-GB" b="1" i="1" dirty="0"/>
              <a:t> </a:t>
            </a:r>
            <a:r>
              <a:rPr lang="en-GB" dirty="0"/>
              <a:t>plate washer. This equipment allows the automate washing of tissue culture plates for a wide variety of applications, including many currently performed using the </a:t>
            </a:r>
            <a:r>
              <a:rPr lang="en-GB" b="1" i="1" dirty="0"/>
              <a:t>Tecan Infinite M1000 PRO</a:t>
            </a:r>
            <a:r>
              <a:rPr lang="en-GB" dirty="0"/>
              <a:t> </a:t>
            </a:r>
            <a:endParaRPr lang="en-AU" sz="12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t>Ultimately, these machines improve efficiency and accuracy in many of the assays that</a:t>
            </a:r>
            <a:r>
              <a:rPr lang="en-GB" baseline="0" dirty="0"/>
              <a:t> are </a:t>
            </a:r>
            <a:r>
              <a:rPr lang="en-GB" dirty="0"/>
              <a:t>run on a daily basis, making much of the lab work more effective and productive</a:t>
            </a:r>
            <a:endParaRPr lang="en-AU" dirty="0"/>
          </a:p>
          <a:p>
            <a:endParaRPr lang="en-US" dirty="0"/>
          </a:p>
        </p:txBody>
      </p:sp>
      <p:sp>
        <p:nvSpPr>
          <p:cNvPr id="4" name="Slide Number Placeholder 3"/>
          <p:cNvSpPr>
            <a:spLocks noGrp="1"/>
          </p:cNvSpPr>
          <p:nvPr>
            <p:ph type="sldNum" sz="quarter" idx="10"/>
          </p:nvPr>
        </p:nvSpPr>
        <p:spPr/>
        <p:txBody>
          <a:bodyPr/>
          <a:lstStyle/>
          <a:p>
            <a:fld id="{97191C56-8E85-4E71-956B-F2823815E1AC}" type="slidenum">
              <a:rPr lang="en-US" smtClean="0"/>
              <a:t>4</a:t>
            </a:fld>
            <a:endParaRPr lang="en-US"/>
          </a:p>
        </p:txBody>
      </p:sp>
    </p:spTree>
    <p:extLst>
      <p:ext uri="{BB962C8B-B14F-4D97-AF65-F5344CB8AC3E}">
        <p14:creationId xmlns:p14="http://schemas.microsoft.com/office/powerpoint/2010/main" val="180420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Slide 5</a:t>
            </a:r>
          </a:p>
          <a:p>
            <a:r>
              <a:rPr lang="en-AU" sz="1200" kern="1200" dirty="0">
                <a:solidFill>
                  <a:schemeClr val="tx1"/>
                </a:solidFill>
                <a:effectLst/>
                <a:latin typeface="+mn-lt"/>
                <a:ea typeface="+mn-ea"/>
                <a:cs typeface="+mn-cs"/>
              </a:rPr>
              <a:t>This slide shows how some of the funds have been given, with the help of LCIF and also ALF plus contributions from clubs and Business. </a:t>
            </a:r>
          </a:p>
          <a:p>
            <a:r>
              <a:rPr lang="en-AU" sz="1200" kern="1200" dirty="0">
                <a:solidFill>
                  <a:schemeClr val="tx1"/>
                </a:solidFill>
                <a:effectLst/>
                <a:latin typeface="+mn-lt"/>
                <a:ea typeface="+mn-ea"/>
                <a:cs typeface="+mn-cs"/>
              </a:rPr>
              <a:t>Recently Professor Eric </a:t>
            </a:r>
            <a:r>
              <a:rPr lang="en-AU" sz="1200" kern="1200" dirty="0" err="1">
                <a:solidFill>
                  <a:schemeClr val="tx1"/>
                </a:solidFill>
                <a:effectLst/>
                <a:latin typeface="+mn-lt"/>
                <a:ea typeface="+mn-ea"/>
                <a:cs typeface="+mn-cs"/>
              </a:rPr>
              <a:t>Morand</a:t>
            </a:r>
            <a:r>
              <a:rPr lang="en-AU" sz="1200" kern="1200" dirty="0">
                <a:solidFill>
                  <a:schemeClr val="tx1"/>
                </a:solidFill>
                <a:effectLst/>
                <a:latin typeface="+mn-lt"/>
                <a:ea typeface="+mn-ea"/>
                <a:cs typeface="+mn-cs"/>
              </a:rPr>
              <a:t> at Monash release a report on trials that have been done with a drug to help with Lupus, another part of the arthritis symptoms, with some very good and positive outcomes.</a:t>
            </a:r>
          </a:p>
          <a:p>
            <a:r>
              <a:rPr lang="en-AU" sz="1200" kern="1200" dirty="0">
                <a:solidFill>
                  <a:schemeClr val="tx1"/>
                </a:solidFill>
                <a:effectLst/>
                <a:latin typeface="+mn-lt"/>
                <a:ea typeface="+mn-ea"/>
                <a:cs typeface="+mn-cs"/>
              </a:rPr>
              <a:t>The R&amp;A foundation also supports a PhD student in this area for $5000 per year for 3 years, inserted is the head of Rheumatology professor Eric </a:t>
            </a:r>
            <a:r>
              <a:rPr lang="en-AU" sz="1200" kern="1200" dirty="0" err="1">
                <a:solidFill>
                  <a:schemeClr val="tx1"/>
                </a:solidFill>
                <a:effectLst/>
                <a:latin typeface="+mn-lt"/>
                <a:ea typeface="+mn-ea"/>
                <a:cs typeface="+mn-cs"/>
              </a:rPr>
              <a:t>Morand</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C978D6DD-4518-4B45-81AC-74AD10C809CD}" type="slidenum">
              <a:rPr lang="en-AU" smtClean="0">
                <a:solidFill>
                  <a:prstClr val="black"/>
                </a:solidFill>
              </a:rPr>
              <a:pPr/>
              <a:t>5</a:t>
            </a:fld>
            <a:endParaRPr lang="en-AU" dirty="0">
              <a:solidFill>
                <a:prstClr val="black"/>
              </a:solidFill>
            </a:endParaRPr>
          </a:p>
        </p:txBody>
      </p:sp>
    </p:spTree>
    <p:extLst>
      <p:ext uri="{BB962C8B-B14F-4D97-AF65-F5344CB8AC3E}">
        <p14:creationId xmlns:p14="http://schemas.microsoft.com/office/powerpoint/2010/main" val="1350201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Slide</a:t>
            </a:r>
            <a:r>
              <a:rPr lang="en-AU" baseline="0" dirty="0"/>
              <a:t> 6</a:t>
            </a:r>
          </a:p>
          <a:p>
            <a:r>
              <a:rPr lang="en-AU" dirty="0"/>
              <a:t>As the slide states the aims are to raise</a:t>
            </a:r>
            <a:r>
              <a:rPr lang="en-AU" baseline="0" dirty="0"/>
              <a:t> about $2millions so as to be self supportive of the capital to enable to sponsor a Research Fellow</a:t>
            </a:r>
          </a:p>
          <a:p>
            <a:r>
              <a:rPr lang="en-AU" dirty="0"/>
              <a:t>Funds from the investment should allow for this</a:t>
            </a:r>
            <a:endParaRPr lang="en-US" dirty="0"/>
          </a:p>
        </p:txBody>
      </p:sp>
      <p:sp>
        <p:nvSpPr>
          <p:cNvPr id="4" name="Slide Number Placeholder 3"/>
          <p:cNvSpPr>
            <a:spLocks noGrp="1"/>
          </p:cNvSpPr>
          <p:nvPr>
            <p:ph type="sldNum" sz="quarter" idx="10"/>
          </p:nvPr>
        </p:nvSpPr>
        <p:spPr/>
        <p:txBody>
          <a:bodyPr/>
          <a:lstStyle/>
          <a:p>
            <a:fld id="{97191C56-8E85-4E71-956B-F2823815E1AC}" type="slidenum">
              <a:rPr lang="en-US" smtClean="0"/>
              <a:t>6</a:t>
            </a:fld>
            <a:endParaRPr lang="en-US"/>
          </a:p>
        </p:txBody>
      </p:sp>
    </p:spTree>
    <p:extLst>
      <p:ext uri="{BB962C8B-B14F-4D97-AF65-F5344CB8AC3E}">
        <p14:creationId xmlns:p14="http://schemas.microsoft.com/office/powerpoint/2010/main" val="1291858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191C56-8E85-4E71-956B-F2823815E1AC}" type="slidenum">
              <a:rPr lang="en-US" smtClean="0"/>
              <a:t>7</a:t>
            </a:fld>
            <a:endParaRPr lang="en-US"/>
          </a:p>
        </p:txBody>
      </p:sp>
    </p:spTree>
    <p:extLst>
      <p:ext uri="{BB962C8B-B14F-4D97-AF65-F5344CB8AC3E}">
        <p14:creationId xmlns:p14="http://schemas.microsoft.com/office/powerpoint/2010/main" val="1371113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sz="1200" dirty="0"/>
              <a:t>Eric</a:t>
            </a:r>
            <a:r>
              <a:rPr lang="en-AU" sz="1200" baseline="0" dirty="0"/>
              <a:t> Morand </a:t>
            </a:r>
            <a:r>
              <a:rPr lang="en-AU" sz="1200" dirty="0"/>
              <a:t>specialises in the clinical care of complex rheumatic diseases, rheumatoid arthritis, and systemic lupus erythematosus. (SLE)</a:t>
            </a:r>
          </a:p>
          <a:p>
            <a:pPr marL="0" indent="0">
              <a:buNone/>
            </a:pPr>
            <a:r>
              <a:rPr lang="en-AU" sz="1200" dirty="0"/>
              <a:t>He is founder of the Monash Lupus Clinic, Australia's largest Lupus-focussed research-grounded clinic for patients with SLE.</a:t>
            </a:r>
          </a:p>
          <a:p>
            <a:endParaRPr lang="en-US" dirty="0"/>
          </a:p>
        </p:txBody>
      </p:sp>
      <p:sp>
        <p:nvSpPr>
          <p:cNvPr id="4" name="Slide Number Placeholder 3"/>
          <p:cNvSpPr>
            <a:spLocks noGrp="1"/>
          </p:cNvSpPr>
          <p:nvPr>
            <p:ph type="sldNum" sz="quarter" idx="10"/>
          </p:nvPr>
        </p:nvSpPr>
        <p:spPr/>
        <p:txBody>
          <a:bodyPr/>
          <a:lstStyle/>
          <a:p>
            <a:fld id="{97191C56-8E85-4E71-956B-F2823815E1AC}" type="slidenum">
              <a:rPr lang="en-US" smtClean="0"/>
              <a:t>8</a:t>
            </a:fld>
            <a:endParaRPr lang="en-US"/>
          </a:p>
        </p:txBody>
      </p:sp>
    </p:spTree>
    <p:extLst>
      <p:ext uri="{BB962C8B-B14F-4D97-AF65-F5344CB8AC3E}">
        <p14:creationId xmlns:p14="http://schemas.microsoft.com/office/powerpoint/2010/main" val="498916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article was from the Herald Sun on 20</a:t>
            </a:r>
            <a:r>
              <a:rPr lang="en-AU" baseline="30000" dirty="0"/>
              <a:t>th</a:t>
            </a:r>
            <a:r>
              <a:rPr lang="en-AU" dirty="0"/>
              <a:t> Dec 2019 updating the latest results of a drug </a:t>
            </a:r>
            <a:r>
              <a:rPr lang="en-AU" dirty="0" err="1"/>
              <a:t>anifrolumab</a:t>
            </a:r>
            <a:r>
              <a:rPr lang="en-AU" baseline="0" dirty="0"/>
              <a:t> </a:t>
            </a:r>
            <a:r>
              <a:rPr lang="en-AU" dirty="0"/>
              <a:t>to help reduce the impact of Lupus in all organs and skin </a:t>
            </a:r>
            <a:endParaRPr lang="en-US" dirty="0"/>
          </a:p>
        </p:txBody>
      </p:sp>
      <p:sp>
        <p:nvSpPr>
          <p:cNvPr id="4" name="Slide Number Placeholder 3"/>
          <p:cNvSpPr>
            <a:spLocks noGrp="1"/>
          </p:cNvSpPr>
          <p:nvPr>
            <p:ph type="sldNum" sz="quarter" idx="10"/>
          </p:nvPr>
        </p:nvSpPr>
        <p:spPr/>
        <p:txBody>
          <a:bodyPr/>
          <a:lstStyle/>
          <a:p>
            <a:fld id="{97191C56-8E85-4E71-956B-F2823815E1AC}" type="slidenum">
              <a:rPr lang="en-US" smtClean="0"/>
              <a:t>9</a:t>
            </a:fld>
            <a:endParaRPr lang="en-US"/>
          </a:p>
        </p:txBody>
      </p:sp>
    </p:spTree>
    <p:extLst>
      <p:ext uri="{BB962C8B-B14F-4D97-AF65-F5344CB8AC3E}">
        <p14:creationId xmlns:p14="http://schemas.microsoft.com/office/powerpoint/2010/main" val="221746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3320123-DC0E-489E-A867-2D7E5578D9C8}" type="datetimeFigureOut">
              <a:rPr lang="en-US" smtClean="0"/>
              <a:t>5/4/20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83A54-4138-4377-90E8-BF11271CD9BE}" type="slidenum">
              <a:rPr lang="en-US" smtClean="0"/>
              <a:t>‹#›</a:t>
            </a:fld>
            <a:endParaRPr lang="en-US"/>
          </a:p>
        </p:txBody>
      </p:sp>
    </p:spTree>
    <p:extLst>
      <p:ext uri="{BB962C8B-B14F-4D97-AF65-F5344CB8AC3E}">
        <p14:creationId xmlns:p14="http://schemas.microsoft.com/office/powerpoint/2010/main" val="3814967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320123-DC0E-489E-A867-2D7E5578D9C8}" type="datetimeFigureOut">
              <a:rPr lang="en-US" smtClean="0"/>
              <a:t>5/4/20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83A54-4138-4377-90E8-BF11271CD9BE}" type="slidenum">
              <a:rPr lang="en-US" smtClean="0"/>
              <a:t>‹#›</a:t>
            </a:fld>
            <a:endParaRPr lang="en-US"/>
          </a:p>
        </p:txBody>
      </p:sp>
    </p:spTree>
    <p:extLst>
      <p:ext uri="{BB962C8B-B14F-4D97-AF65-F5344CB8AC3E}">
        <p14:creationId xmlns:p14="http://schemas.microsoft.com/office/powerpoint/2010/main" val="3870829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320123-DC0E-489E-A867-2D7E5578D9C8}" type="datetimeFigureOut">
              <a:rPr lang="en-US" smtClean="0"/>
              <a:t>5/4/20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83A54-4138-4377-90E8-BF11271CD9BE}" type="slidenum">
              <a:rPr lang="en-US" smtClean="0"/>
              <a:t>‹#›</a:t>
            </a:fld>
            <a:endParaRPr lang="en-US"/>
          </a:p>
        </p:txBody>
      </p:sp>
    </p:spTree>
    <p:extLst>
      <p:ext uri="{BB962C8B-B14F-4D97-AF65-F5344CB8AC3E}">
        <p14:creationId xmlns:p14="http://schemas.microsoft.com/office/powerpoint/2010/main" val="3564844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320123-DC0E-489E-A867-2D7E5578D9C8}" type="datetimeFigureOut">
              <a:rPr lang="en-US" smtClean="0"/>
              <a:t>5/4/20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83A54-4138-4377-90E8-BF11271CD9BE}" type="slidenum">
              <a:rPr lang="en-US" smtClean="0"/>
              <a:t>‹#›</a:t>
            </a:fld>
            <a:endParaRPr lang="en-US"/>
          </a:p>
        </p:txBody>
      </p:sp>
    </p:spTree>
    <p:extLst>
      <p:ext uri="{BB962C8B-B14F-4D97-AF65-F5344CB8AC3E}">
        <p14:creationId xmlns:p14="http://schemas.microsoft.com/office/powerpoint/2010/main" val="2335099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320123-DC0E-489E-A867-2D7E5578D9C8}" type="datetimeFigureOut">
              <a:rPr lang="en-US" smtClean="0"/>
              <a:t>5/4/20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83A54-4138-4377-90E8-BF11271CD9BE}" type="slidenum">
              <a:rPr lang="en-US" smtClean="0"/>
              <a:t>‹#›</a:t>
            </a:fld>
            <a:endParaRPr lang="en-US"/>
          </a:p>
        </p:txBody>
      </p:sp>
    </p:spTree>
    <p:extLst>
      <p:ext uri="{BB962C8B-B14F-4D97-AF65-F5344CB8AC3E}">
        <p14:creationId xmlns:p14="http://schemas.microsoft.com/office/powerpoint/2010/main" val="3261877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320123-DC0E-489E-A867-2D7E5578D9C8}" type="datetimeFigureOut">
              <a:rPr lang="en-US" smtClean="0"/>
              <a:t>5/4/20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483A54-4138-4377-90E8-BF11271CD9BE}" type="slidenum">
              <a:rPr lang="en-US" smtClean="0"/>
              <a:t>‹#›</a:t>
            </a:fld>
            <a:endParaRPr lang="en-US"/>
          </a:p>
        </p:txBody>
      </p:sp>
    </p:spTree>
    <p:extLst>
      <p:ext uri="{BB962C8B-B14F-4D97-AF65-F5344CB8AC3E}">
        <p14:creationId xmlns:p14="http://schemas.microsoft.com/office/powerpoint/2010/main" val="3250738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320123-DC0E-489E-A867-2D7E5578D9C8}" type="datetimeFigureOut">
              <a:rPr lang="en-US" smtClean="0"/>
              <a:t>5/4/20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483A54-4138-4377-90E8-BF11271CD9BE}" type="slidenum">
              <a:rPr lang="en-US" smtClean="0"/>
              <a:t>‹#›</a:t>
            </a:fld>
            <a:endParaRPr lang="en-US"/>
          </a:p>
        </p:txBody>
      </p:sp>
    </p:spTree>
    <p:extLst>
      <p:ext uri="{BB962C8B-B14F-4D97-AF65-F5344CB8AC3E}">
        <p14:creationId xmlns:p14="http://schemas.microsoft.com/office/powerpoint/2010/main" val="1222177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320123-DC0E-489E-A867-2D7E5578D9C8}" type="datetimeFigureOut">
              <a:rPr lang="en-US" smtClean="0"/>
              <a:t>5/4/20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483A54-4138-4377-90E8-BF11271CD9BE}" type="slidenum">
              <a:rPr lang="en-US" smtClean="0"/>
              <a:t>‹#›</a:t>
            </a:fld>
            <a:endParaRPr lang="en-US"/>
          </a:p>
        </p:txBody>
      </p:sp>
    </p:spTree>
    <p:extLst>
      <p:ext uri="{BB962C8B-B14F-4D97-AF65-F5344CB8AC3E}">
        <p14:creationId xmlns:p14="http://schemas.microsoft.com/office/powerpoint/2010/main" val="3753352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320123-DC0E-489E-A867-2D7E5578D9C8}" type="datetimeFigureOut">
              <a:rPr lang="en-US" smtClean="0"/>
              <a:t>5/4/20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483A54-4138-4377-90E8-BF11271CD9BE}" type="slidenum">
              <a:rPr lang="en-US" smtClean="0"/>
              <a:t>‹#›</a:t>
            </a:fld>
            <a:endParaRPr lang="en-US"/>
          </a:p>
        </p:txBody>
      </p:sp>
    </p:spTree>
    <p:extLst>
      <p:ext uri="{BB962C8B-B14F-4D97-AF65-F5344CB8AC3E}">
        <p14:creationId xmlns:p14="http://schemas.microsoft.com/office/powerpoint/2010/main" val="2058775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320123-DC0E-489E-A867-2D7E5578D9C8}" type="datetimeFigureOut">
              <a:rPr lang="en-US" smtClean="0"/>
              <a:t>5/4/20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483A54-4138-4377-90E8-BF11271CD9BE}" type="slidenum">
              <a:rPr lang="en-US" smtClean="0"/>
              <a:t>‹#›</a:t>
            </a:fld>
            <a:endParaRPr lang="en-US"/>
          </a:p>
        </p:txBody>
      </p:sp>
    </p:spTree>
    <p:extLst>
      <p:ext uri="{BB962C8B-B14F-4D97-AF65-F5344CB8AC3E}">
        <p14:creationId xmlns:p14="http://schemas.microsoft.com/office/powerpoint/2010/main" val="4053126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320123-DC0E-489E-A867-2D7E5578D9C8}" type="datetimeFigureOut">
              <a:rPr lang="en-US" smtClean="0"/>
              <a:t>5/4/20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483A54-4138-4377-90E8-BF11271CD9BE}" type="slidenum">
              <a:rPr lang="en-US" smtClean="0"/>
              <a:t>‹#›</a:t>
            </a:fld>
            <a:endParaRPr lang="en-US"/>
          </a:p>
        </p:txBody>
      </p:sp>
    </p:spTree>
    <p:extLst>
      <p:ext uri="{BB962C8B-B14F-4D97-AF65-F5344CB8AC3E}">
        <p14:creationId xmlns:p14="http://schemas.microsoft.com/office/powerpoint/2010/main" val="845108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320123-DC0E-489E-A867-2D7E5578D9C8}" type="datetimeFigureOut">
              <a:rPr lang="en-US" smtClean="0"/>
              <a:t>5/4/20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483A54-4138-4377-90E8-BF11271CD9BE}" type="slidenum">
              <a:rPr lang="en-US" smtClean="0"/>
              <a:t>‹#›</a:t>
            </a:fld>
            <a:endParaRPr lang="en-US"/>
          </a:p>
        </p:txBody>
      </p:sp>
    </p:spTree>
    <p:extLst>
      <p:ext uri="{BB962C8B-B14F-4D97-AF65-F5344CB8AC3E}">
        <p14:creationId xmlns:p14="http://schemas.microsoft.com/office/powerpoint/2010/main" val="1881162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tiff"/></Relationships>
</file>

<file path=ppt/slides/_rels/slide16.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image" Target="../media/image21.tiff"/><Relationship Id="rId7" Type="http://schemas.openxmlformats.org/officeDocument/2006/relationships/image" Target="../media/image25.tiff"/><Relationship Id="rId2" Type="http://schemas.openxmlformats.org/officeDocument/2006/relationships/image" Target="../media/image20.tiff"/><Relationship Id="rId1" Type="http://schemas.openxmlformats.org/officeDocument/2006/relationships/slideLayout" Target="../slideLayouts/slideLayout7.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tiff"/><Relationship Id="rId9" Type="http://schemas.openxmlformats.org/officeDocument/2006/relationships/image" Target="../media/image27.jpeg"/></Relationships>
</file>

<file path=ppt/slides/_rels/slide17.xml.rels><?xml version="1.0" encoding="UTF-8" standalone="yes"?>
<Relationships xmlns="http://schemas.openxmlformats.org/package/2006/relationships"><Relationship Id="rId8" Type="http://schemas.openxmlformats.org/officeDocument/2006/relationships/hyperlink" Target="https://p.feedblitz.com/r3.asp?l=154242943&amp;f=1011762&amp;c=6136833&amp;u=45929278" TargetMode="External"/><Relationship Id="rId3" Type="http://schemas.openxmlformats.org/officeDocument/2006/relationships/image" Target="../media/image3.png"/><Relationship Id="rId7"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p.feedblitz.com/t3.asp?/1011762/45929278/6136833_/feeds.feedblitz.com/~/t/0/0/scsenews/~https://2.bp.blogspot.com/-_FcgPaID2yM/WycI5d3RPOI/AAAAAAAAQ1M/wexlVIlGk1oWxx1kJ6-TFVh6M9Ye2t3lQCLcBGAs/s1600/Rachel%2BMende_006%2Bfor%2Bblog.jpg" TargetMode="External"/><Relationship Id="rId5" Type="http://schemas.openxmlformats.org/officeDocument/2006/relationships/hyperlink" Target="https://p.feedblitz.com/t3.asp?/1011762/45929278/6136833_/feeds.feedblitz.com/~/t/0/0/scsenews/~https://www.frontiersin.org/articles/10.3389/fimmu.2018.01250/full?&amp;utm_source=Email_to_authors_&amp;utm_medium=Email&amp;utm_content=T1_11.5e1_author&amp;utm_campaign=Email_publication&amp;field=&amp;journalName=Frontiers_in_Immunology&amp;id=381590" TargetMode="Externa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hyperlink" Target="https://p.feedblitz.com/t3.asp?/1011762/45929278/6128625_/feeds.feedblitz.com/~/t/0/0/scsenews/~https://www.monash.edu/medicine/scs/medicine/research/cid/research/rheumatology" TargetMode="External"/><Relationship Id="rId2" Type="http://schemas.openxmlformats.org/officeDocument/2006/relationships/hyperlink" Target="https://p.feedblitz.com/t3.asp?/1011762/45929278/6128625_/feeds.feedblitz.com/~/t/0/0/scsenews/~https://www.nature.com/articles/s41467-018-04581-2"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hyperlink" Target="https://p.feedblitz.com/r3.asp?l=153984849&amp;f=1011762&amp;c=6128625&amp;u=4592927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3.bp.blogspot.com/-qDe0TXe1_Dg/WwJBnUljZHI/AAAAAAAAQgw/ySWDyNi4vmEWBcJSPPZBWIRwcdIPR5jFQCLcBGAs/s1600/001_Champa-Fabien-Katherine_20180517.JPG"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7.xml"/><Relationship Id="rId5" Type="http://schemas.openxmlformats.org/officeDocument/2006/relationships/image" Target="../media/image36.tiff"/><Relationship Id="rId4" Type="http://schemas.openxmlformats.org/officeDocument/2006/relationships/image" Target="../media/image35.tiff"/></Relationships>
</file>

<file path=ppt/slides/_rels/slide2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7.xml"/><Relationship Id="rId5" Type="http://schemas.openxmlformats.org/officeDocument/2006/relationships/image" Target="../media/image36.tiff"/><Relationship Id="rId4" Type="http://schemas.openxmlformats.org/officeDocument/2006/relationships/image" Target="../media/image35.tiff"/></Relationships>
</file>

<file path=ppt/slides/_rels/slide2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26170"/>
          </a:xfrm>
        </p:spPr>
        <p:txBody>
          <a:bodyPr>
            <a:normAutofit fontScale="90000"/>
          </a:bodyPr>
          <a:lstStyle/>
          <a:p>
            <a:r>
              <a:rPr lang="en-AU" dirty="0"/>
              <a:t>Lions Rheumatism &amp; Arthritis Medical Research Foundation </a:t>
            </a:r>
            <a:r>
              <a:rPr lang="en-AU" dirty="0" err="1"/>
              <a:t>Aus</a:t>
            </a:r>
            <a:endParaRPr lang="en-AU" dirty="0"/>
          </a:p>
        </p:txBody>
      </p:sp>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439" y="1844824"/>
            <a:ext cx="9082382"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9734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   </a:t>
            </a:r>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3568" y="2303462"/>
            <a:ext cx="319404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2420888"/>
            <a:ext cx="3299048"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32767"/>
            <a:ext cx="6870700" cy="218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860032" y="6093296"/>
            <a:ext cx="3384376" cy="646331"/>
          </a:xfrm>
          <a:prstGeom prst="rect">
            <a:avLst/>
          </a:prstGeom>
          <a:noFill/>
        </p:spPr>
        <p:txBody>
          <a:bodyPr wrap="square" rtlCol="0">
            <a:spAutoFit/>
          </a:bodyPr>
          <a:lstStyle/>
          <a:p>
            <a:r>
              <a:rPr lang="en-AU" dirty="0"/>
              <a:t>From the New Scientist 4</a:t>
            </a:r>
            <a:r>
              <a:rPr lang="en-AU" baseline="30000" dirty="0"/>
              <a:t>th</a:t>
            </a:r>
            <a:r>
              <a:rPr lang="en-AU" dirty="0"/>
              <a:t> January 2020</a:t>
            </a:r>
            <a:endParaRPr lang="en-US" dirty="0"/>
          </a:p>
        </p:txBody>
      </p:sp>
    </p:spTree>
    <p:extLst>
      <p:ext uri="{BB962C8B-B14F-4D97-AF65-F5344CB8AC3E}">
        <p14:creationId xmlns:p14="http://schemas.microsoft.com/office/powerpoint/2010/main" val="3668739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780928"/>
            <a:ext cx="6191250"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p:txBody>
          <a:bodyPr/>
          <a:lstStyle/>
          <a:p>
            <a:endParaRPr lang="en-US"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86526"/>
            <a:ext cx="6868704" cy="218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3639917"/>
      </p:ext>
    </p:extLst>
  </p:cSld>
  <p:clrMapOvr>
    <a:masterClrMapping/>
  </p:clrMapOvr>
  <mc:AlternateContent xmlns:mc="http://schemas.openxmlformats.org/markup-compatibility/2006" xmlns:p14="http://schemas.microsoft.com/office/powerpoint/2010/main">
    <mc:Choice Requires="p14">
      <p:transition spd="slow" p14:dur="2000" advTm="6584"/>
    </mc:Choice>
    <mc:Fallback xmlns="">
      <p:transition spd="slow" advTm="658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86526"/>
            <a:ext cx="6868704" cy="218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0034" y="2564904"/>
            <a:ext cx="4954341" cy="3699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6"/>
          <p:cNvSpPr>
            <a:spLocks noGrp="1"/>
          </p:cNvSpPr>
          <p:nvPr>
            <p:ph idx="1"/>
          </p:nvPr>
        </p:nvSpPr>
        <p:spPr>
          <a:xfrm>
            <a:off x="457200" y="2420888"/>
            <a:ext cx="8229600" cy="3705275"/>
          </a:xfrm>
        </p:spPr>
        <p:txBody>
          <a:bodyPr/>
          <a:lstStyle/>
          <a:p>
            <a:endParaRPr lang="en-AU" dirty="0"/>
          </a:p>
          <a:p>
            <a:endParaRPr lang="en-AU" dirty="0"/>
          </a:p>
          <a:p>
            <a:endParaRPr lang="en-US" dirty="0"/>
          </a:p>
        </p:txBody>
      </p:sp>
    </p:spTree>
    <p:extLst>
      <p:ext uri="{BB962C8B-B14F-4D97-AF65-F5344CB8AC3E}">
        <p14:creationId xmlns:p14="http://schemas.microsoft.com/office/powerpoint/2010/main" val="776789632"/>
      </p:ext>
    </p:extLst>
  </p:cSld>
  <p:clrMapOvr>
    <a:masterClrMapping/>
  </p:clrMapOvr>
  <mc:AlternateContent xmlns:mc="http://schemas.openxmlformats.org/markup-compatibility/2006" xmlns:p14="http://schemas.microsoft.com/office/powerpoint/2010/main">
    <mc:Choice Requires="p14">
      <p:transition spd="slow" p14:dur="2000" advTm="6584"/>
    </mc:Choice>
    <mc:Fallback xmlns="">
      <p:transition spd="slow" advTm="658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86526"/>
            <a:ext cx="6868704" cy="218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6"/>
          <p:cNvSpPr>
            <a:spLocks noGrp="1"/>
          </p:cNvSpPr>
          <p:nvPr>
            <p:ph idx="1"/>
          </p:nvPr>
        </p:nvSpPr>
        <p:spPr>
          <a:xfrm>
            <a:off x="457200" y="2420888"/>
            <a:ext cx="8229600" cy="3705275"/>
          </a:xfrm>
        </p:spPr>
        <p:txBody>
          <a:bodyPr/>
          <a:lstStyle/>
          <a:p>
            <a:endParaRPr lang="en-AU" dirty="0"/>
          </a:p>
          <a:p>
            <a:endParaRPr lang="en-AU" dirty="0"/>
          </a:p>
          <a:p>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2492896"/>
            <a:ext cx="4176464" cy="3688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3700153"/>
      </p:ext>
    </p:extLst>
  </p:cSld>
  <p:clrMapOvr>
    <a:masterClrMapping/>
  </p:clrMapOvr>
  <mc:AlternateContent xmlns:mc="http://schemas.openxmlformats.org/markup-compatibility/2006" xmlns:p14="http://schemas.microsoft.com/office/powerpoint/2010/main">
    <mc:Choice Requires="p14">
      <p:transition spd="slow" p14:dur="2000" advTm="6584"/>
    </mc:Choice>
    <mc:Fallback xmlns="">
      <p:transition spd="slow" advTm="658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2362200"/>
            <a:ext cx="8229600" cy="3763963"/>
          </a:xfrm>
        </p:spPr>
        <p:txBody>
          <a:bodyPr>
            <a:normAutofit/>
          </a:bodyPr>
          <a:lstStyle/>
          <a:p>
            <a:pPr marL="0" indent="0" algn="ctr">
              <a:buNone/>
            </a:pPr>
            <a:r>
              <a:rPr lang="en-GB" b="1" dirty="0"/>
              <a:t>Report on research activities facilitated by Lions Club donations</a:t>
            </a:r>
            <a:endParaRPr lang="en-US" dirty="0"/>
          </a:p>
          <a:p>
            <a:pPr marL="0" indent="0">
              <a:buNone/>
            </a:pPr>
            <a:r>
              <a:rPr lang="en-GB" dirty="0"/>
              <a:t> </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
            <a:ext cx="7194550"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3428999"/>
            <a:ext cx="5832648" cy="3280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1915760"/>
      </p:ext>
    </p:extLst>
  </p:cSld>
  <p:clrMapOvr>
    <a:masterClrMapping/>
  </p:clrMapOvr>
  <mc:AlternateContent xmlns:mc="http://schemas.openxmlformats.org/markup-compatibility/2006" xmlns:p14="http://schemas.microsoft.com/office/powerpoint/2010/main">
    <mc:Choice Requires="p14">
      <p:transition spd="slow" p14:dur="2000" advTm="24916"/>
    </mc:Choice>
    <mc:Fallback xmlns="">
      <p:transition spd="slow" advTm="2491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90D31E2-D24D-5146-8687-3DFD6DDAEDFB}" type="slidenum">
              <a:rPr lang="en-US" smtClean="0"/>
              <a:t>15</a:t>
            </a:fld>
            <a:endParaRPr lang="en-US"/>
          </a:p>
        </p:txBody>
      </p:sp>
      <p:sp>
        <p:nvSpPr>
          <p:cNvPr id="7" name="Rectangle 4"/>
          <p:cNvSpPr txBox="1">
            <a:spLocks noChangeArrowheads="1"/>
          </p:cNvSpPr>
          <p:nvPr/>
        </p:nvSpPr>
        <p:spPr>
          <a:xfrm>
            <a:off x="1525021" y="73200"/>
            <a:ext cx="6156722" cy="61118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latin typeface="Arial" charset="0"/>
                <a:cs typeface="Arial" charset="0"/>
              </a:rPr>
              <a:t>What </a:t>
            </a:r>
            <a:r>
              <a:rPr lang="en-US" sz="3200" i="1" dirty="0">
                <a:latin typeface="Arial" charset="0"/>
                <a:cs typeface="Arial" charset="0"/>
              </a:rPr>
              <a:t>does</a:t>
            </a:r>
            <a:r>
              <a:rPr lang="en-US" sz="3200" dirty="0">
                <a:latin typeface="Arial" charset="0"/>
                <a:cs typeface="Arial" charset="0"/>
              </a:rPr>
              <a:t> MIF do?</a:t>
            </a:r>
          </a:p>
        </p:txBody>
      </p:sp>
      <p:sp>
        <p:nvSpPr>
          <p:cNvPr id="8" name="TextBox 7"/>
          <p:cNvSpPr txBox="1"/>
          <p:nvPr/>
        </p:nvSpPr>
        <p:spPr>
          <a:xfrm>
            <a:off x="121024" y="1388507"/>
            <a:ext cx="4631167" cy="5324535"/>
          </a:xfrm>
          <a:prstGeom prst="rect">
            <a:avLst/>
          </a:prstGeom>
          <a:noFill/>
        </p:spPr>
        <p:txBody>
          <a:bodyPr wrap="square" rtlCol="0">
            <a:spAutoFit/>
          </a:bodyPr>
          <a:lstStyle/>
          <a:p>
            <a:pPr marL="342900" indent="-342900">
              <a:buFont typeface="Arial" charset="0"/>
              <a:buChar char="•"/>
            </a:pPr>
            <a:r>
              <a:rPr lang="en-AU" sz="2000" dirty="0"/>
              <a:t>We discovered that MIF regulates another cytokine </a:t>
            </a:r>
            <a:r>
              <a:rPr lang="mr-IN" sz="2000" dirty="0"/>
              <a:t>–</a:t>
            </a:r>
            <a:r>
              <a:rPr lang="en-AU" sz="2000" dirty="0"/>
              <a:t> IL-1</a:t>
            </a:r>
          </a:p>
          <a:p>
            <a:pPr marL="342900" indent="-342900">
              <a:buFont typeface="Arial" charset="0"/>
              <a:buChar char="•"/>
            </a:pPr>
            <a:endParaRPr lang="en-AU" sz="2000" dirty="0"/>
          </a:p>
          <a:p>
            <a:pPr marL="342900" indent="-342900">
              <a:buFont typeface="Arial" charset="0"/>
              <a:buChar char="•"/>
            </a:pPr>
            <a:r>
              <a:rPr lang="en-AU" sz="2000" dirty="0"/>
              <a:t>IL-1 has a clear, well described role to play in inflammation and autoimmunity</a:t>
            </a:r>
          </a:p>
          <a:p>
            <a:pPr marL="342900" indent="-342900">
              <a:buFont typeface="Arial" charset="0"/>
              <a:buChar char="•"/>
            </a:pPr>
            <a:endParaRPr lang="en-AU" sz="2000" dirty="0"/>
          </a:p>
          <a:p>
            <a:pPr marL="342900" indent="-342900">
              <a:buFont typeface="Arial" charset="0"/>
              <a:buChar char="•"/>
            </a:pPr>
            <a:r>
              <a:rPr lang="en-AU" sz="2000" dirty="0"/>
              <a:t>This action of MIF was independent of its role as a cytokine</a:t>
            </a:r>
            <a:r>
              <a:rPr lang="mr-IN" sz="2000" dirty="0"/>
              <a:t>…</a:t>
            </a:r>
            <a:endParaRPr lang="en-AU" sz="2000" dirty="0"/>
          </a:p>
          <a:p>
            <a:pPr marL="342900" indent="-342900">
              <a:buFont typeface="Arial" charset="0"/>
              <a:buChar char="•"/>
            </a:pPr>
            <a:endParaRPr lang="en-AU" sz="2000" dirty="0"/>
          </a:p>
          <a:p>
            <a:pPr marL="342900" indent="-342900">
              <a:buFont typeface="Arial" charset="0"/>
              <a:buChar char="•"/>
            </a:pPr>
            <a:r>
              <a:rPr lang="en-AU" sz="2000" dirty="0"/>
              <a:t>A new mode of action for MIF?</a:t>
            </a:r>
          </a:p>
          <a:p>
            <a:pPr marL="342900" indent="-342900">
              <a:buFont typeface="Arial" charset="0"/>
              <a:buChar char="•"/>
            </a:pPr>
            <a:endParaRPr lang="en-AU" sz="2000" dirty="0"/>
          </a:p>
          <a:p>
            <a:pPr marL="342900" indent="-342900">
              <a:buFont typeface="Arial" charset="0"/>
              <a:buChar char="•"/>
            </a:pPr>
            <a:r>
              <a:rPr lang="en-AU" sz="2000" dirty="0"/>
              <a:t>(this has sparked a large new study looking for other new functions of MIF)</a:t>
            </a:r>
          </a:p>
          <a:p>
            <a:pPr marL="342900" indent="-342900">
              <a:buFont typeface="Arial" charset="0"/>
              <a:buChar char="•"/>
            </a:pPr>
            <a:endParaRPr lang="en-AU" sz="2000" dirty="0"/>
          </a:p>
          <a:p>
            <a:pPr marL="285750" indent="-285750">
              <a:buFont typeface="Arial" charset="0"/>
              <a:buChar char="•"/>
            </a:pPr>
            <a:endParaRPr lang="en-US" sz="2000" dirty="0"/>
          </a:p>
          <a:p>
            <a:pPr marL="742950" lvl="1" indent="-285750">
              <a:buFont typeface="Arial" charset="0"/>
              <a:buChar char="•"/>
            </a:pPr>
            <a:endParaRPr lang="en-US" sz="2000" dirty="0"/>
          </a:p>
          <a:p>
            <a:pPr marL="285750" indent="-285750">
              <a:buFont typeface="Arial" charset="0"/>
              <a:buChar char="•"/>
            </a:pPr>
            <a:endParaRPr lang="en-US" sz="2000" dirty="0"/>
          </a:p>
        </p:txBody>
      </p:sp>
      <p:pic>
        <p:nvPicPr>
          <p:cNvPr id="4" name="Picture 3"/>
          <p:cNvPicPr>
            <a:picLocks noChangeAspect="1"/>
          </p:cNvPicPr>
          <p:nvPr/>
        </p:nvPicPr>
        <p:blipFill>
          <a:blip r:embed="rId3"/>
          <a:stretch>
            <a:fillRect/>
          </a:stretch>
        </p:blipFill>
        <p:spPr>
          <a:xfrm>
            <a:off x="4881282" y="1388507"/>
            <a:ext cx="4148530" cy="3102965"/>
          </a:xfrm>
          <a:prstGeom prst="rect">
            <a:avLst/>
          </a:prstGeom>
        </p:spPr>
      </p:pic>
      <p:grpSp>
        <p:nvGrpSpPr>
          <p:cNvPr id="16" name="Group 15"/>
          <p:cNvGrpSpPr/>
          <p:nvPr/>
        </p:nvGrpSpPr>
        <p:grpSpPr>
          <a:xfrm>
            <a:off x="363071" y="1613648"/>
            <a:ext cx="7911640" cy="4099869"/>
            <a:chOff x="484094" y="1613647"/>
            <a:chExt cx="10548853" cy="4099869"/>
          </a:xfrm>
        </p:grpSpPr>
        <p:sp>
          <p:nvSpPr>
            <p:cNvPr id="13" name="TextBox 12"/>
            <p:cNvSpPr txBox="1"/>
            <p:nvPr/>
          </p:nvSpPr>
          <p:spPr>
            <a:xfrm>
              <a:off x="9767899" y="5128815"/>
              <a:ext cx="1265048" cy="369332"/>
            </a:xfrm>
            <a:prstGeom prst="rect">
              <a:avLst/>
            </a:prstGeom>
            <a:noFill/>
          </p:spPr>
          <p:txBody>
            <a:bodyPr wrap="none" rtlCol="0">
              <a:spAutoFit/>
            </a:bodyPr>
            <a:lstStyle/>
            <a:p>
              <a:r>
                <a:rPr lang="en-US"/>
                <a:t>(thanks)</a:t>
              </a:r>
            </a:p>
          </p:txBody>
        </p:sp>
        <p:grpSp>
          <p:nvGrpSpPr>
            <p:cNvPr id="15" name="Group 14"/>
            <p:cNvGrpSpPr/>
            <p:nvPr/>
          </p:nvGrpSpPr>
          <p:grpSpPr>
            <a:xfrm>
              <a:off x="484094" y="1613647"/>
              <a:ext cx="9062720" cy="4099869"/>
              <a:chOff x="484094" y="1613647"/>
              <a:chExt cx="9062720" cy="4099869"/>
            </a:xfrm>
          </p:grpSpPr>
          <p:sp>
            <p:nvSpPr>
              <p:cNvPr id="9" name="Oval 8"/>
              <p:cNvSpPr/>
              <p:nvPr/>
            </p:nvSpPr>
            <p:spPr>
              <a:xfrm>
                <a:off x="484094" y="1613647"/>
                <a:ext cx="602428" cy="580913"/>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a:stCxn id="9" idx="6"/>
              </p:cNvCxnSpPr>
              <p:nvPr/>
            </p:nvCxnSpPr>
            <p:spPr>
              <a:xfrm>
                <a:off x="1086522" y="1904104"/>
                <a:ext cx="5051321" cy="946672"/>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4"/>
              <a:stretch>
                <a:fillRect/>
              </a:stretch>
            </p:blipFill>
            <p:spPr>
              <a:xfrm>
                <a:off x="6637468" y="4913446"/>
                <a:ext cx="2909346" cy="800070"/>
              </a:xfrm>
              <a:prstGeom prst="rect">
                <a:avLst/>
              </a:prstGeom>
            </p:spPr>
          </p:pic>
        </p:grpSp>
      </p:grpSp>
    </p:spTree>
    <p:extLst>
      <p:ext uri="{BB962C8B-B14F-4D97-AF65-F5344CB8AC3E}">
        <p14:creationId xmlns:p14="http://schemas.microsoft.com/office/powerpoint/2010/main" val="91785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dissolve">
                                      <p:cBhvr>
                                        <p:cTn id="30" dur="500"/>
                                        <p:tgtEl>
                                          <p:spTgt spid="16"/>
                                        </p:tgtEl>
                                      </p:cBhvr>
                                    </p:animEffect>
                                  </p:childTnLst>
                                </p:cTn>
                              </p:par>
                              <p:par>
                                <p:cTn id="31" presetID="9" presetClass="exit" presetSubtype="0" fill="hold" nodeType="withEffect">
                                  <p:stCondLst>
                                    <p:cond delay="0"/>
                                  </p:stCondLst>
                                  <p:childTnLst>
                                    <p:animEffect transition="out" filter="dissolv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590D31E2-D24D-5146-8687-3DFD6DDAEDFB}" type="slidenum">
              <a:rPr lang="en-US" smtClean="0"/>
              <a:t>16</a:t>
            </a:fld>
            <a:endParaRPr lang="en-US"/>
          </a:p>
        </p:txBody>
      </p:sp>
      <p:sp>
        <p:nvSpPr>
          <p:cNvPr id="9" name="Rectangle 4"/>
          <p:cNvSpPr txBox="1">
            <a:spLocks noChangeArrowheads="1"/>
          </p:cNvSpPr>
          <p:nvPr/>
        </p:nvSpPr>
        <p:spPr>
          <a:xfrm>
            <a:off x="1143000" y="73200"/>
            <a:ext cx="6858000" cy="61118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sz="3200" dirty="0">
                <a:latin typeface="Arial" charset="0"/>
                <a:cs typeface="Arial" charset="0"/>
              </a:rPr>
              <a:t>Our Fundamental Research</a:t>
            </a:r>
            <a:endParaRPr lang="en-US" sz="3200" dirty="0">
              <a:latin typeface="Arial" charset="0"/>
              <a:cs typeface="Arial" charset="0"/>
            </a:endParaRPr>
          </a:p>
        </p:txBody>
      </p:sp>
      <p:pic>
        <p:nvPicPr>
          <p:cNvPr id="2" name="Picture 1"/>
          <p:cNvPicPr>
            <a:picLocks noChangeAspect="1"/>
          </p:cNvPicPr>
          <p:nvPr/>
        </p:nvPicPr>
        <p:blipFill>
          <a:blip r:embed="rId2"/>
          <a:stretch>
            <a:fillRect/>
          </a:stretch>
        </p:blipFill>
        <p:spPr>
          <a:xfrm>
            <a:off x="78460" y="759692"/>
            <a:ext cx="4130792" cy="2270162"/>
          </a:xfrm>
          <a:prstGeom prst="rect">
            <a:avLst/>
          </a:prstGeom>
        </p:spPr>
      </p:pic>
      <p:pic>
        <p:nvPicPr>
          <p:cNvPr id="3" name="Picture 2"/>
          <p:cNvPicPr>
            <a:picLocks noChangeAspect="1"/>
          </p:cNvPicPr>
          <p:nvPr/>
        </p:nvPicPr>
        <p:blipFill>
          <a:blip r:embed="rId3"/>
          <a:stretch>
            <a:fillRect/>
          </a:stretch>
        </p:blipFill>
        <p:spPr>
          <a:xfrm>
            <a:off x="125953" y="2880097"/>
            <a:ext cx="2878173" cy="1997636"/>
          </a:xfrm>
          <a:prstGeom prst="rect">
            <a:avLst/>
          </a:prstGeom>
        </p:spPr>
      </p:pic>
      <p:pic>
        <p:nvPicPr>
          <p:cNvPr id="4" name="Picture 3"/>
          <p:cNvPicPr>
            <a:picLocks noChangeAspect="1"/>
          </p:cNvPicPr>
          <p:nvPr/>
        </p:nvPicPr>
        <p:blipFill>
          <a:blip r:embed="rId4"/>
          <a:stretch>
            <a:fillRect/>
          </a:stretch>
        </p:blipFill>
        <p:spPr>
          <a:xfrm>
            <a:off x="2183858" y="3639371"/>
            <a:ext cx="4050787" cy="2476724"/>
          </a:xfrm>
          <a:prstGeom prst="rect">
            <a:avLst/>
          </a:prstGeom>
        </p:spPr>
      </p:pic>
      <p:pic>
        <p:nvPicPr>
          <p:cNvPr id="10" name="Picture 9"/>
          <p:cNvPicPr>
            <a:picLocks noChangeAspect="1"/>
          </p:cNvPicPr>
          <p:nvPr/>
        </p:nvPicPr>
        <p:blipFill>
          <a:blip r:embed="rId5"/>
          <a:stretch>
            <a:fillRect/>
          </a:stretch>
        </p:blipFill>
        <p:spPr>
          <a:xfrm>
            <a:off x="4886064" y="3711794"/>
            <a:ext cx="3868372" cy="2371310"/>
          </a:xfrm>
          <a:prstGeom prst="rect">
            <a:avLst/>
          </a:prstGeom>
        </p:spPr>
      </p:pic>
      <p:pic>
        <p:nvPicPr>
          <p:cNvPr id="11" name="Picture 10"/>
          <p:cNvPicPr>
            <a:picLocks noChangeAspect="1"/>
          </p:cNvPicPr>
          <p:nvPr/>
        </p:nvPicPr>
        <p:blipFill>
          <a:blip r:embed="rId6"/>
          <a:stretch>
            <a:fillRect/>
          </a:stretch>
        </p:blipFill>
        <p:spPr>
          <a:xfrm>
            <a:off x="4572000" y="2416392"/>
            <a:ext cx="4284396" cy="1918588"/>
          </a:xfrm>
          <a:prstGeom prst="rect">
            <a:avLst/>
          </a:prstGeom>
        </p:spPr>
      </p:pic>
      <p:pic>
        <p:nvPicPr>
          <p:cNvPr id="12" name="Picture 11"/>
          <p:cNvPicPr>
            <a:picLocks noChangeAspect="1"/>
          </p:cNvPicPr>
          <p:nvPr/>
        </p:nvPicPr>
        <p:blipFill>
          <a:blip r:embed="rId7"/>
          <a:stretch>
            <a:fillRect/>
          </a:stretch>
        </p:blipFill>
        <p:spPr>
          <a:xfrm>
            <a:off x="5588997" y="889307"/>
            <a:ext cx="3165438" cy="2036116"/>
          </a:xfrm>
          <a:prstGeom prst="rect">
            <a:avLst/>
          </a:prstGeom>
        </p:spPr>
      </p:pic>
      <p:pic>
        <p:nvPicPr>
          <p:cNvPr id="13" name="Picture 12"/>
          <p:cNvPicPr>
            <a:picLocks noChangeAspect="1"/>
          </p:cNvPicPr>
          <p:nvPr/>
        </p:nvPicPr>
        <p:blipFill>
          <a:blip r:embed="rId8"/>
          <a:stretch>
            <a:fillRect/>
          </a:stretch>
        </p:blipFill>
        <p:spPr>
          <a:xfrm>
            <a:off x="2724402" y="725522"/>
            <a:ext cx="3695196" cy="2686620"/>
          </a:xfrm>
          <a:prstGeom prst="rect">
            <a:avLst/>
          </a:prstGeom>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t="7655"/>
          <a:stretch/>
        </p:blipFill>
        <p:spPr>
          <a:xfrm>
            <a:off x="2863327" y="1948372"/>
            <a:ext cx="3004817" cy="2774798"/>
          </a:xfrm>
          <a:prstGeom prst="rect">
            <a:avLst/>
          </a:prstGeom>
        </p:spPr>
      </p:pic>
    </p:spTree>
    <p:extLst>
      <p:ext uri="{BB962C8B-B14F-4D97-AF65-F5344CB8AC3E}">
        <p14:creationId xmlns:p14="http://schemas.microsoft.com/office/powerpoint/2010/main" val="59276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750"/>
                                        <p:tgtEl>
                                          <p:spTgt spid="2"/>
                                        </p:tgtEl>
                                      </p:cBhvr>
                                    </p:animEffect>
                                  </p:childTnLst>
                                </p:cTn>
                              </p:par>
                            </p:childTnLst>
                          </p:cTn>
                        </p:par>
                        <p:par>
                          <p:cTn id="8" fill="hold">
                            <p:stCondLst>
                              <p:cond delay="75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750"/>
                                        <p:tgtEl>
                                          <p:spTgt spid="3"/>
                                        </p:tgtEl>
                                      </p:cBhvr>
                                    </p:animEffect>
                                  </p:childTnLst>
                                </p:cTn>
                              </p:par>
                            </p:childTnLst>
                          </p:cTn>
                        </p:par>
                        <p:par>
                          <p:cTn id="12" fill="hold">
                            <p:stCondLst>
                              <p:cond delay="1500"/>
                            </p:stCondLst>
                            <p:childTnLst>
                              <p:par>
                                <p:cTn id="13" presetID="9"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750"/>
                                        <p:tgtEl>
                                          <p:spTgt spid="4"/>
                                        </p:tgtEl>
                                      </p:cBhvr>
                                    </p:animEffect>
                                  </p:childTnLst>
                                </p:cTn>
                              </p:par>
                            </p:childTnLst>
                          </p:cTn>
                        </p:par>
                        <p:par>
                          <p:cTn id="16" fill="hold">
                            <p:stCondLst>
                              <p:cond delay="2250"/>
                            </p:stCondLst>
                            <p:childTnLst>
                              <p:par>
                                <p:cTn id="17" presetID="9"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750"/>
                                        <p:tgtEl>
                                          <p:spTgt spid="10"/>
                                        </p:tgtEl>
                                      </p:cBhvr>
                                    </p:animEffect>
                                  </p:childTnLst>
                                </p:cTn>
                              </p:par>
                            </p:childTnLst>
                          </p:cTn>
                        </p:par>
                        <p:par>
                          <p:cTn id="20" fill="hold">
                            <p:stCondLst>
                              <p:cond delay="3000"/>
                            </p:stCondLst>
                            <p:childTnLst>
                              <p:par>
                                <p:cTn id="21" presetID="9"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750"/>
                                        <p:tgtEl>
                                          <p:spTgt spid="11"/>
                                        </p:tgtEl>
                                      </p:cBhvr>
                                    </p:animEffect>
                                  </p:childTnLst>
                                </p:cTn>
                              </p:par>
                            </p:childTnLst>
                          </p:cTn>
                        </p:par>
                        <p:par>
                          <p:cTn id="24" fill="hold">
                            <p:stCondLst>
                              <p:cond delay="3750"/>
                            </p:stCondLst>
                            <p:childTnLst>
                              <p:par>
                                <p:cTn id="25" presetID="9"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750"/>
                                        <p:tgtEl>
                                          <p:spTgt spid="12"/>
                                        </p:tgtEl>
                                      </p:cBhvr>
                                    </p:animEffect>
                                  </p:childTnLst>
                                </p:cTn>
                              </p:par>
                            </p:childTnLst>
                          </p:cTn>
                        </p:par>
                        <p:par>
                          <p:cTn id="28" fill="hold">
                            <p:stCondLst>
                              <p:cond delay="4500"/>
                            </p:stCondLst>
                            <p:childTnLst>
                              <p:par>
                                <p:cTn id="29" presetID="9"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75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dissolv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p:txBody>
          <a:bodyPr/>
          <a:lstStyle/>
          <a:p>
            <a:endParaRPr lang="en-AU" dirty="0"/>
          </a:p>
          <a:p>
            <a:endParaRPr lang="en-AU" dirty="0"/>
          </a:p>
          <a:p>
            <a:endParaRPr lang="en-AU"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86526"/>
            <a:ext cx="6868704" cy="218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9797" y="3286922"/>
            <a:ext cx="3026699"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23528" y="2273357"/>
            <a:ext cx="8712968" cy="369332"/>
          </a:xfrm>
          <a:prstGeom prst="rect">
            <a:avLst/>
          </a:prstGeom>
        </p:spPr>
        <p:txBody>
          <a:bodyPr wrap="square">
            <a:spAutoFit/>
          </a:bodyPr>
          <a:lstStyle/>
          <a:p>
            <a:pPr algn="ctr"/>
            <a:r>
              <a:rPr lang="en-AU" dirty="0"/>
              <a:t>Success stories from our lab facilitated by Lions Club Donations</a:t>
            </a:r>
          </a:p>
        </p:txBody>
      </p:sp>
      <p:sp>
        <p:nvSpPr>
          <p:cNvPr id="7" name="Rectangle 6"/>
          <p:cNvSpPr/>
          <p:nvPr/>
        </p:nvSpPr>
        <p:spPr>
          <a:xfrm>
            <a:off x="1927424" y="5131193"/>
            <a:ext cx="4572000" cy="1477328"/>
          </a:xfrm>
          <a:prstGeom prst="rect">
            <a:avLst/>
          </a:prstGeom>
        </p:spPr>
        <p:txBody>
          <a:bodyPr>
            <a:spAutoFit/>
          </a:bodyPr>
          <a:lstStyle/>
          <a:p>
            <a:pPr lvl="0" eaLnBrk="0" fontAlgn="base" hangingPunct="0">
              <a:spcBef>
                <a:spcPct val="0"/>
              </a:spcBef>
              <a:spcAft>
                <a:spcPct val="0"/>
              </a:spcAft>
            </a:pPr>
            <a:r>
              <a:rPr lang="en-GB" altLang="en-US" dirty="0">
                <a:solidFill>
                  <a:srgbClr val="000000"/>
                </a:solidFill>
                <a:latin typeface="inherit"/>
                <a:ea typeface="Times New Roman" pitchFamily="18" charset="0"/>
                <a:cs typeface="Times New Roman" pitchFamily="18" charset="0"/>
              </a:rPr>
              <a:t>Co-authored by final year Monash medical students </a:t>
            </a:r>
            <a:r>
              <a:rPr lang="en-GB" altLang="en-US" b="1" dirty="0">
                <a:solidFill>
                  <a:srgbClr val="000000"/>
                </a:solidFill>
                <a:latin typeface="inherit"/>
                <a:ea typeface="Times New Roman" pitchFamily="18" charset="0"/>
                <a:cs typeface="Times New Roman" pitchFamily="18" charset="0"/>
              </a:rPr>
              <a:t>Rachel Mende and </a:t>
            </a:r>
            <a:r>
              <a:rPr lang="en-GB" altLang="en-US" b="1" dirty="0" err="1">
                <a:solidFill>
                  <a:srgbClr val="000000"/>
                </a:solidFill>
                <a:latin typeface="inherit"/>
                <a:ea typeface="Times New Roman" pitchFamily="18" charset="0"/>
                <a:cs typeface="Times New Roman" pitchFamily="18" charset="0"/>
              </a:rPr>
              <a:t>Emiy</a:t>
            </a:r>
            <a:r>
              <a:rPr lang="en-GB" altLang="en-US" b="1" dirty="0">
                <a:solidFill>
                  <a:srgbClr val="000000"/>
                </a:solidFill>
                <a:latin typeface="inherit"/>
                <a:ea typeface="Times New Roman" pitchFamily="18" charset="0"/>
                <a:cs typeface="Times New Roman" pitchFamily="18" charset="0"/>
              </a:rPr>
              <a:t> Lin</a:t>
            </a:r>
            <a:r>
              <a:rPr lang="en-GB" altLang="en-US" dirty="0">
                <a:solidFill>
                  <a:srgbClr val="000000"/>
                </a:solidFill>
                <a:latin typeface="inherit"/>
                <a:ea typeface="Times New Roman" pitchFamily="18" charset="0"/>
                <a:cs typeface="Times New Roman" pitchFamily="18" charset="0"/>
              </a:rPr>
              <a:t>, both supervised by Dr </a:t>
            </a:r>
            <a:r>
              <a:rPr lang="en-GB" altLang="en-US" dirty="0" err="1">
                <a:solidFill>
                  <a:srgbClr val="000000"/>
                </a:solidFill>
                <a:latin typeface="inherit"/>
                <a:ea typeface="Times New Roman" pitchFamily="18" charset="0"/>
                <a:cs typeface="Times New Roman" pitchFamily="18" charset="0"/>
              </a:rPr>
              <a:t>Tali</a:t>
            </a:r>
            <a:r>
              <a:rPr lang="en-GB" altLang="en-US" dirty="0">
                <a:solidFill>
                  <a:srgbClr val="000000"/>
                </a:solidFill>
                <a:latin typeface="inherit"/>
                <a:ea typeface="Times New Roman" pitchFamily="18" charset="0"/>
                <a:cs typeface="Times New Roman" pitchFamily="18" charset="0"/>
              </a:rPr>
              <a:t> Lang, the study was published last week in </a:t>
            </a:r>
            <a:r>
              <a:rPr lang="en-GB" altLang="en-US" i="1" dirty="0">
                <a:latin typeface="inherit"/>
                <a:ea typeface="Times New Roman" pitchFamily="18" charset="0"/>
                <a:cs typeface="Times New Roman" pitchFamily="18" charset="0"/>
                <a:hlinkClick r:id="rId5"/>
              </a:rPr>
              <a:t>Frontiers in Immunology</a:t>
            </a:r>
            <a:r>
              <a:rPr lang="en-GB" altLang="en-US" i="1" dirty="0">
                <a:solidFill>
                  <a:srgbClr val="000000"/>
                </a:solidFill>
                <a:latin typeface="inherit"/>
                <a:ea typeface="Times New Roman" pitchFamily="18" charset="0"/>
                <a:cs typeface="Times New Roman" pitchFamily="18" charset="0"/>
              </a:rPr>
              <a:t>.</a:t>
            </a:r>
          </a:p>
        </p:txBody>
      </p:sp>
      <p:pic>
        <p:nvPicPr>
          <p:cNvPr id="8" name="Picture 3" descr="https://2.bp.blogspot.com/-_FcgPaID2yM/WycI5d3RPOI/AAAAAAAAQ1M/wexlVIlGk1oWxx1kJ6-TFVh6M9Ye2t3lQCLcBGAs/s320/Rachel%2BMende_006%2Bfor%2Bblog.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512" y="3284984"/>
            <a:ext cx="1219200" cy="182594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51520" y="2967335"/>
            <a:ext cx="8784976" cy="338554"/>
          </a:xfrm>
          <a:prstGeom prst="rect">
            <a:avLst/>
          </a:prstGeom>
        </p:spPr>
        <p:txBody>
          <a:bodyPr wrap="square">
            <a:spAutoFit/>
          </a:bodyPr>
          <a:lstStyle/>
          <a:p>
            <a:pPr lvl="0" fontAlgn="base">
              <a:spcBef>
                <a:spcPct val="0"/>
              </a:spcBef>
              <a:spcAft>
                <a:spcPct val="0"/>
              </a:spcAft>
            </a:pPr>
            <a:r>
              <a:rPr lang="en-GB" altLang="en-US" sz="1600" b="1" dirty="0">
                <a:solidFill>
                  <a:srgbClr val="1155CC"/>
                </a:solidFill>
                <a:latin typeface="Palatino Linotype" pitchFamily="18" charset="0"/>
                <a:ea typeface="Times New Roman" pitchFamily="18" charset="0"/>
                <a:cs typeface="Times New Roman" pitchFamily="18" charset="0"/>
                <a:hlinkClick r:id="rId8"/>
              </a:rPr>
              <a:t>Monash medical students’ research paves the way for improved treatments for lupus</a:t>
            </a:r>
            <a:endParaRPr lang="en-GB" altLang="en-US" sz="1600" dirty="0">
              <a:latin typeface="Arial" pitchFamily="34" charset="0"/>
              <a:cs typeface="Arial" pitchFamily="34" charset="0"/>
            </a:endParaRPr>
          </a:p>
        </p:txBody>
      </p:sp>
    </p:spTree>
    <p:extLst>
      <p:ext uri="{BB962C8B-B14F-4D97-AF65-F5344CB8AC3E}">
        <p14:creationId xmlns:p14="http://schemas.microsoft.com/office/powerpoint/2010/main" val="2829121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667000" y="2895600"/>
            <a:ext cx="6019800" cy="3230563"/>
          </a:xfrm>
        </p:spPr>
        <p:txBody>
          <a:bodyPr>
            <a:normAutofit fontScale="25000" lnSpcReduction="20000"/>
          </a:bodyPr>
          <a:lstStyle/>
          <a:p>
            <a:endParaRPr lang="en-US" dirty="0"/>
          </a:p>
          <a:p>
            <a:pPr marL="0" indent="0">
              <a:buNone/>
            </a:pPr>
            <a:endParaRPr lang="en-US" dirty="0"/>
          </a:p>
          <a:p>
            <a:pPr marL="0" indent="0">
              <a:buNone/>
            </a:pPr>
            <a:endParaRPr lang="en-US" sz="6200" dirty="0"/>
          </a:p>
          <a:p>
            <a:pPr marL="0" indent="0">
              <a:buNone/>
            </a:pPr>
            <a:r>
              <a:rPr lang="en-GB" sz="6200" dirty="0"/>
              <a:t> </a:t>
            </a:r>
            <a:endParaRPr lang="en-US" sz="6200" dirty="0"/>
          </a:p>
          <a:p>
            <a:pPr marL="0" indent="0">
              <a:buNone/>
            </a:pPr>
            <a:r>
              <a:rPr lang="en-GB" sz="6200" dirty="0"/>
              <a:t>Postdoctoral Research Fellow from the Rheumatology Research Group, Dr Fabien Vincent said the data suggests that serum IL-18 and IL-1β have different clinical implications in lupus.</a:t>
            </a:r>
            <a:endParaRPr lang="en-US" sz="6200" dirty="0"/>
          </a:p>
          <a:p>
            <a:pPr marL="0" indent="0">
              <a:buNone/>
            </a:pPr>
            <a:r>
              <a:rPr lang="en-GB" sz="6200" dirty="0"/>
              <a:t>      </a:t>
            </a:r>
          </a:p>
          <a:p>
            <a:pPr marL="0" indent="0">
              <a:buNone/>
            </a:pPr>
            <a:r>
              <a:rPr lang="en-GB" sz="6200" dirty="0"/>
              <a:t> “Future research investigating whether lupus patients with kidney disease       may benefit from a drug targeting IL-18 would be of value,” said Dr Vincent, co-lead author on the paper. </a:t>
            </a:r>
            <a:endParaRPr lang="en-US" sz="6200" dirty="0"/>
          </a:p>
          <a:p>
            <a:pPr lvl="3"/>
            <a:endParaRPr lang="en-US"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2516565"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14400" y="5181600"/>
            <a:ext cx="737702" cy="276999"/>
          </a:xfrm>
          <a:prstGeom prst="rect">
            <a:avLst/>
          </a:prstGeom>
        </p:spPr>
        <p:txBody>
          <a:bodyPr wrap="none">
            <a:spAutoFit/>
          </a:bodyPr>
          <a:lstStyle/>
          <a:p>
            <a:r>
              <a:rPr lang="en-US" sz="1200" dirty="0"/>
              <a:t>Emily Lin</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86526"/>
            <a:ext cx="6868704" cy="218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1655280"/>
      </p:ext>
    </p:extLst>
  </p:cSld>
  <p:clrMapOvr>
    <a:masterClrMapping/>
  </p:clrMapOvr>
  <mc:AlternateContent xmlns:mc="http://schemas.openxmlformats.org/markup-compatibility/2006" xmlns:p14="http://schemas.microsoft.com/office/powerpoint/2010/main">
    <mc:Choice Requires="p14">
      <p:transition spd="slow" p14:dur="2000" advTm="15923"/>
    </mc:Choice>
    <mc:Fallback xmlns="">
      <p:transition spd="slow" advTm="1592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Dr</a:t>
            </a:r>
            <a:endParaRPr lang="en-US" dirty="0"/>
          </a:p>
        </p:txBody>
      </p:sp>
      <p:sp>
        <p:nvSpPr>
          <p:cNvPr id="3" name="Content Placeholder 2"/>
          <p:cNvSpPr>
            <a:spLocks noGrp="1"/>
          </p:cNvSpPr>
          <p:nvPr>
            <p:ph idx="1"/>
          </p:nvPr>
        </p:nvSpPr>
        <p:spPr>
          <a:xfrm>
            <a:off x="2057400" y="2647335"/>
            <a:ext cx="6629400" cy="4094033"/>
          </a:xfrm>
        </p:spPr>
        <p:txBody>
          <a:bodyPr>
            <a:normAutofit fontScale="25000" lnSpcReduction="20000"/>
          </a:bodyPr>
          <a:lstStyle/>
          <a:p>
            <a:pPr marL="0" indent="0">
              <a:buNone/>
            </a:pPr>
            <a:r>
              <a:rPr lang="en-GB" sz="4800" dirty="0"/>
              <a:t>In a world-first, Monash University researchers have discovered a new role that a specific protein plays in the control of inflammation, potentially paving the way for improved treatments for a range of conditions, including gout and arthritis.</a:t>
            </a:r>
          </a:p>
          <a:p>
            <a:pPr marL="0" indent="0">
              <a:buNone/>
            </a:pPr>
            <a:endParaRPr lang="en-US" sz="4800" dirty="0"/>
          </a:p>
          <a:p>
            <a:pPr marL="0" indent="0">
              <a:buNone/>
            </a:pPr>
            <a:r>
              <a:rPr lang="en-GB" sz="4800" dirty="0"/>
              <a:t> Published in </a:t>
            </a:r>
            <a:r>
              <a:rPr lang="en-GB" sz="4800" i="1" u="sng" dirty="0" err="1">
                <a:hlinkClick r:id="rId2"/>
              </a:rPr>
              <a:t>NatureCommunications</a:t>
            </a:r>
            <a:r>
              <a:rPr lang="en-GB" sz="4800" dirty="0"/>
              <a:t>, the research shows how macrophage migration inhibitory factor (MIF)—a protein that effects the behaviour of cells—could specifically control a wide variety of immune and inflammatory responses.</a:t>
            </a:r>
            <a:endParaRPr lang="en-US" sz="4800" dirty="0"/>
          </a:p>
          <a:p>
            <a:pPr marL="0" indent="0">
              <a:buNone/>
            </a:pPr>
            <a:r>
              <a:rPr lang="en-GB" sz="4800" dirty="0"/>
              <a:t> Study author Dr Jim Harris said the discovery shows that MIF plays a very specific role in regulating particular interleukins, a group of proteins expressed by white blood cells.</a:t>
            </a:r>
            <a:endParaRPr lang="en-US" sz="4800" dirty="0"/>
          </a:p>
          <a:p>
            <a:pPr marL="0" indent="0">
              <a:buNone/>
            </a:pPr>
            <a:r>
              <a:rPr lang="en-GB" sz="4800" dirty="0"/>
              <a:t> “We’ve known for some time that MIF is involved in  a number of autoimmune and inflammatory diseases, including arthritis, lupus, Crohn’s disease and some cancers,” said Dr Harris from the </a:t>
            </a:r>
            <a:r>
              <a:rPr lang="en-AU" sz="4800" u="sng" dirty="0">
                <a:hlinkClick r:id="rId3"/>
              </a:rPr>
              <a:t>Rheumatology Research Group</a:t>
            </a:r>
            <a:r>
              <a:rPr lang="en-GB" sz="4800" dirty="0"/>
              <a:t>, School of Clinical Sciences at Monash Health.</a:t>
            </a:r>
          </a:p>
          <a:p>
            <a:pPr marL="0" indent="0">
              <a:buNone/>
            </a:pPr>
            <a:endParaRPr lang="en-US" sz="4800" dirty="0"/>
          </a:p>
          <a:p>
            <a:pPr marL="0" indent="0">
              <a:buNone/>
            </a:pPr>
            <a:r>
              <a:rPr lang="en-GB" sz="4800" dirty="0"/>
              <a:t> “Yet, despite over 50 years of research, exactly how MIF exerts its many reported effects has been something of a mystery.”</a:t>
            </a:r>
            <a:endParaRPr lang="en-US" sz="4800" dirty="0"/>
          </a:p>
          <a:p>
            <a:pPr marL="0" indent="0">
              <a:buNone/>
            </a:pPr>
            <a:r>
              <a:rPr lang="en-GB" sz="4800" dirty="0"/>
              <a:t> “Our research suggests MIF regulates specific interleukins that are highly inflammatory and are known to contribute to many inflammatory diseases including gout, inflammatory bowel disease, juvenile idiopathic arthritis and some rare </a:t>
            </a:r>
            <a:r>
              <a:rPr lang="en-GB" sz="4800" dirty="0" err="1"/>
              <a:t>cryopyrin</a:t>
            </a:r>
            <a:r>
              <a:rPr lang="en-GB" sz="4800" dirty="0"/>
              <a:t>-associated </a:t>
            </a:r>
            <a:r>
              <a:rPr lang="en-GB" sz="4800" dirty="0" err="1"/>
              <a:t>autoinflammatory</a:t>
            </a:r>
            <a:r>
              <a:rPr lang="en-GB" sz="4800" dirty="0"/>
              <a:t> syndromes.”</a:t>
            </a:r>
            <a:endParaRPr lang="en-US" sz="4800" dirty="0"/>
          </a:p>
          <a:p>
            <a:pPr marL="0" indent="0">
              <a:buNone/>
            </a:pPr>
            <a:r>
              <a:rPr lang="en-GB" sz="4800" dirty="0"/>
              <a:t> Dr Harris said this discovery has the potential to not only help us understand how MIF controls inflammation, but also enables us to reliably test potential MIF-targeting therapies, an issue that has previously hampered attempts to develop effective and safe MIF-targeting drugs.</a:t>
            </a:r>
            <a:endParaRPr lang="en-US" sz="4800" dirty="0"/>
          </a:p>
          <a:p>
            <a:pPr marL="0" indent="0">
              <a:buNone/>
            </a:pPr>
            <a:r>
              <a:rPr lang="en-GB" sz="4800" dirty="0"/>
              <a:t> The study also demonstrates the effectiveness of a novel small molecule MIF inhibitor developed by Professor Eric Morand through previous Monash spinoff company Cortical Pty Ltd. The work was a collaborative effort involving researchers from Monash, the Hudson Institute of Medical Research and the University of Melbourne.</a:t>
            </a:r>
            <a:endParaRPr lang="en-US" sz="4800" dirty="0"/>
          </a:p>
          <a:p>
            <a:endParaRPr lang="en-US" dirty="0"/>
          </a:p>
        </p:txBody>
      </p:sp>
      <p:sp>
        <p:nvSpPr>
          <p:cNvPr id="4" name="Rectangle 3"/>
          <p:cNvSpPr/>
          <p:nvPr/>
        </p:nvSpPr>
        <p:spPr>
          <a:xfrm>
            <a:off x="609600" y="2339558"/>
            <a:ext cx="8382000" cy="307777"/>
          </a:xfrm>
          <a:prstGeom prst="rect">
            <a:avLst/>
          </a:prstGeom>
        </p:spPr>
        <p:txBody>
          <a:bodyPr wrap="square">
            <a:spAutoFit/>
          </a:bodyPr>
          <a:lstStyle/>
          <a:p>
            <a:pPr algn="ctr"/>
            <a:r>
              <a:rPr lang="en-GB" sz="1400" b="1" u="sng" dirty="0">
                <a:hlinkClick r:id="rId4"/>
              </a:rPr>
              <a:t>World-first discovery reveals another piece in the puzzle of how inflammation is controlled</a:t>
            </a:r>
            <a:endParaRPr lang="en-US" sz="1400"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84" y="3645023"/>
            <a:ext cx="1947628" cy="160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53687" y="5263481"/>
            <a:ext cx="982961" cy="276999"/>
          </a:xfrm>
          <a:prstGeom prst="rect">
            <a:avLst/>
          </a:prstGeom>
        </p:spPr>
        <p:txBody>
          <a:bodyPr wrap="none">
            <a:spAutoFit/>
          </a:bodyPr>
          <a:lstStyle/>
          <a:p>
            <a:r>
              <a:rPr lang="en-US" sz="1200" dirty="0" err="1"/>
              <a:t>Dr</a:t>
            </a:r>
            <a:r>
              <a:rPr lang="en-US" sz="1200" dirty="0"/>
              <a:t> Jim Harris</a:t>
            </a:r>
          </a:p>
        </p:txBody>
      </p:sp>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600" y="86527"/>
            <a:ext cx="6768752" cy="1974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130039"/>
      </p:ext>
    </p:extLst>
  </p:cSld>
  <p:clrMapOvr>
    <a:masterClrMapping/>
  </p:clrMapOvr>
  <mc:AlternateContent xmlns:mc="http://schemas.openxmlformats.org/markup-compatibility/2006" xmlns:p14="http://schemas.microsoft.com/office/powerpoint/2010/main">
    <mc:Choice Requires="p14">
      <p:transition spd="slow" p14:dur="2000" advTm="45459"/>
    </mc:Choice>
    <mc:Fallback xmlns="">
      <p:transition spd="slow" advTm="4545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50950" y="2133600"/>
            <a:ext cx="6858000" cy="4806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86526"/>
            <a:ext cx="6868704" cy="218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1584290"/>
      </p:ext>
    </p:extLst>
  </p:cSld>
  <p:clrMapOvr>
    <a:masterClrMapping/>
  </p:clrMapOvr>
  <mc:AlternateContent xmlns:mc="http://schemas.openxmlformats.org/markup-compatibility/2006" xmlns:p14="http://schemas.microsoft.com/office/powerpoint/2010/main">
    <mc:Choice Requires="p14">
      <p:transition spd="slow" p14:dur="2000" advTm="6019"/>
    </mc:Choice>
    <mc:Fallback xmlns="">
      <p:transition spd="slow" advTm="601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304800" y="2362200"/>
          <a:ext cx="8229600" cy="278130"/>
        </p:xfrm>
        <a:graphic>
          <a:graphicData uri="http://schemas.openxmlformats.org/drawingml/2006/table">
            <a:tbl>
              <a:tblPr firstRow="1" firstCol="1" bandRow="1">
                <a:tableStyleId>{5C22544A-7EE6-4342-B048-85BDC9FD1C3A}</a:tableStyleId>
              </a:tblPr>
              <a:tblGrid>
                <a:gridCol w="8229600">
                  <a:extLst>
                    <a:ext uri="{9D8B030D-6E8A-4147-A177-3AD203B41FA5}">
                      <a16:colId xmlns:a16="http://schemas.microsoft.com/office/drawing/2014/main" val="20000"/>
                    </a:ext>
                  </a:extLst>
                </a:gridCol>
              </a:tblGrid>
              <a:tr h="0">
                <a:tc>
                  <a:txBody>
                    <a:bodyPr/>
                    <a:lstStyle/>
                    <a:p>
                      <a:pPr marL="0" marR="0" algn="ctr">
                        <a:spcBef>
                          <a:spcPts val="0"/>
                        </a:spcBef>
                        <a:spcAft>
                          <a:spcPts val="0"/>
                        </a:spcAft>
                      </a:pPr>
                      <a:endParaRPr lang="en-GB" sz="1200" dirty="0">
                        <a:solidFill>
                          <a:srgbClr val="666666"/>
                        </a:solidFill>
                        <a:effectLst/>
                        <a:latin typeface="Times New Roman"/>
                        <a:ea typeface="Times New Roman"/>
                        <a:cs typeface="Arial"/>
                      </a:endParaRPr>
                    </a:p>
                  </a:txBody>
                  <a:tcPr marL="47625" marR="47625" marT="47625" marB="47625" anchor="ctr"/>
                </a:tc>
                <a:extLst>
                  <a:ext uri="{0D108BD9-81ED-4DB2-BD59-A6C34878D82A}">
                    <a16:rowId xmlns:a16="http://schemas.microsoft.com/office/drawing/2014/main" val="10000"/>
                  </a:ext>
                </a:extLst>
              </a:tr>
            </a:tbl>
          </a:graphicData>
        </a:graphic>
      </p:graphicFrame>
      <p:sp>
        <p:nvSpPr>
          <p:cNvPr id="5" name="Rectangle 2"/>
          <p:cNvSpPr>
            <a:spLocks noChangeArrowheads="1"/>
          </p:cNvSpPr>
          <p:nvPr/>
        </p:nvSpPr>
        <p:spPr bwMode="auto">
          <a:xfrm>
            <a:off x="1905000" y="2303463"/>
            <a:ext cx="443903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FFFF00"/>
                </a:solidFill>
                <a:effectLst/>
                <a:latin typeface="Trebuchet MS" pitchFamily="34" charset="0"/>
                <a:ea typeface="Times New Roman" pitchFamily="18" charset="0"/>
                <a:cs typeface="Times New Roman" pitchFamily="18" charset="0"/>
              </a:rPr>
              <a:t>Monash recognised as leader in lupus research</a:t>
            </a:r>
            <a:endParaRPr kumimoji="0" lang="en-US" altLang="en-US" sz="600" b="0" i="0" u="none" strike="noStrike" cap="none" normalizeH="0" baseline="0" dirty="0">
              <a:ln>
                <a:noFill/>
              </a:ln>
              <a:solidFill>
                <a:srgbClr val="FFFF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2049" name="Picture 5" descr="https://3.bp.blogspot.com/-qDe0TXe1_Dg/WwJBnUljZHI/AAAAAAAAQgw/ySWDyNi4vmEWBcJSPPZBWIRwcdIPR5jFQCLcBGAs/s320/001_Champa-Fabien-Katherine_20180517.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4947" y="2564904"/>
            <a:ext cx="4335016" cy="28945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40895" y="4778375"/>
            <a:ext cx="6607369" cy="1015663"/>
          </a:xfrm>
          <a:prstGeom prst="rect">
            <a:avLst/>
          </a:prstGeom>
        </p:spPr>
        <p:txBody>
          <a:bodyPr wrap="square">
            <a:spAutoFit/>
          </a:bodyPr>
          <a:lstStyle/>
          <a:p>
            <a:endParaRPr lang="en-US" sz="1200" dirty="0"/>
          </a:p>
          <a:p>
            <a:endParaRPr lang="en-US" sz="1200" dirty="0"/>
          </a:p>
          <a:p>
            <a:endParaRPr lang="en-US" sz="1200" dirty="0"/>
          </a:p>
          <a:p>
            <a:endParaRPr lang="en-US" sz="1200" dirty="0"/>
          </a:p>
          <a:p>
            <a:pPr algn="ctr"/>
            <a:r>
              <a:rPr lang="en-US" sz="1200" dirty="0"/>
              <a:t>                                        </a:t>
            </a:r>
            <a:r>
              <a:rPr lang="en-US" sz="1200" dirty="0" err="1"/>
              <a:t>Dr</a:t>
            </a:r>
            <a:r>
              <a:rPr lang="en-US" sz="1200" dirty="0"/>
              <a:t> </a:t>
            </a:r>
            <a:r>
              <a:rPr lang="en-US" sz="1200" dirty="0" err="1"/>
              <a:t>Champa</a:t>
            </a:r>
            <a:r>
              <a:rPr lang="en-US" sz="1200" dirty="0"/>
              <a:t> Nataraja,  </a:t>
            </a:r>
            <a:r>
              <a:rPr lang="en-US" sz="1200" dirty="0" err="1"/>
              <a:t>Dr</a:t>
            </a:r>
            <a:r>
              <a:rPr lang="en-US" sz="1200" dirty="0"/>
              <a:t> Fabien Vincent, </a:t>
            </a:r>
            <a:r>
              <a:rPr lang="en-US" sz="1200" dirty="0" err="1"/>
              <a:t>Dr</a:t>
            </a:r>
            <a:r>
              <a:rPr lang="en-US" sz="1200" dirty="0"/>
              <a:t> Kathryn Connelly</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86526"/>
            <a:ext cx="6868704" cy="218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3769341"/>
      </p:ext>
    </p:extLst>
  </p:cSld>
  <p:clrMapOvr>
    <a:masterClrMapping/>
  </p:clrMapOvr>
  <mc:AlternateContent xmlns:mc="http://schemas.openxmlformats.org/markup-compatibility/2006" xmlns:p14="http://schemas.microsoft.com/office/powerpoint/2010/main">
    <mc:Choice Requires="p14">
      <p:transition spd="slow" p14:dur="2000" advTm="6584"/>
    </mc:Choice>
    <mc:Fallback xmlns="">
      <p:transition spd="slow" advTm="658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90D31E2-D24D-5146-8687-3DFD6DDAEDFB}" type="slidenum">
              <a:rPr lang="en-US" smtClean="0">
                <a:solidFill>
                  <a:srgbClr val="000000">
                    <a:tint val="75000"/>
                  </a:srgbClr>
                </a:solidFill>
              </a:rPr>
              <a:pPr/>
              <a:t>21</a:t>
            </a:fld>
            <a:endParaRPr lang="en-US">
              <a:solidFill>
                <a:srgbClr val="000000">
                  <a:tint val="75000"/>
                </a:srgbClr>
              </a:solidFill>
            </a:endParaRPr>
          </a:p>
        </p:txBody>
      </p:sp>
      <p:sp>
        <p:nvSpPr>
          <p:cNvPr id="5" name="Rectangle 4"/>
          <p:cNvSpPr txBox="1">
            <a:spLocks noChangeArrowheads="1"/>
          </p:cNvSpPr>
          <p:nvPr/>
        </p:nvSpPr>
        <p:spPr>
          <a:xfrm>
            <a:off x="1143000" y="73202"/>
            <a:ext cx="6858000" cy="61118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00000"/>
                </a:solidFill>
                <a:latin typeface="Arial" charset="0"/>
                <a:cs typeface="Arial" charset="0"/>
              </a:rPr>
              <a:t>Rheumatology Group </a:t>
            </a:r>
            <a:r>
              <a:rPr lang="mr-IN" sz="3200" dirty="0">
                <a:solidFill>
                  <a:srgbClr val="000000"/>
                </a:solidFill>
                <a:latin typeface="Arial" charset="0"/>
                <a:cs typeface="Arial" charset="0"/>
              </a:rPr>
              <a:t>–</a:t>
            </a:r>
            <a:r>
              <a:rPr lang="en-US" sz="3200" dirty="0">
                <a:solidFill>
                  <a:srgbClr val="000000"/>
                </a:solidFill>
                <a:latin typeface="Arial" charset="0"/>
                <a:cs typeface="Arial" charset="0"/>
              </a:rPr>
              <a:t> Meet the Researchers</a:t>
            </a:r>
          </a:p>
        </p:txBody>
      </p:sp>
      <p:pic>
        <p:nvPicPr>
          <p:cNvPr id="2" name="Picture 1"/>
          <p:cNvPicPr>
            <a:picLocks noChangeAspect="1"/>
          </p:cNvPicPr>
          <p:nvPr/>
        </p:nvPicPr>
        <p:blipFill>
          <a:blip r:embed="rId2"/>
          <a:stretch>
            <a:fillRect/>
          </a:stretch>
        </p:blipFill>
        <p:spPr>
          <a:xfrm>
            <a:off x="1143000" y="1097265"/>
            <a:ext cx="6858000" cy="4873271"/>
          </a:xfrm>
          <a:prstGeom prst="rect">
            <a:avLst/>
          </a:prstGeom>
        </p:spPr>
      </p:pic>
      <p:sp>
        <p:nvSpPr>
          <p:cNvPr id="7" name="TextBox 6"/>
          <p:cNvSpPr txBox="1"/>
          <p:nvPr/>
        </p:nvSpPr>
        <p:spPr>
          <a:xfrm>
            <a:off x="2385139" y="1493458"/>
            <a:ext cx="589713" cy="369332"/>
          </a:xfrm>
          <a:prstGeom prst="rect">
            <a:avLst/>
          </a:prstGeom>
          <a:noFill/>
        </p:spPr>
        <p:txBody>
          <a:bodyPr wrap="none" rtlCol="0">
            <a:spAutoFit/>
          </a:bodyPr>
          <a:lstStyle/>
          <a:p>
            <a:pPr defTabSz="457200"/>
            <a:r>
              <a:rPr lang="en-US">
                <a:solidFill>
                  <a:srgbClr val="FFFFFF"/>
                </a:solidFill>
              </a:rPr>
              <a:t>Max</a:t>
            </a:r>
          </a:p>
        </p:txBody>
      </p:sp>
      <p:sp>
        <p:nvSpPr>
          <p:cNvPr id="8" name="TextBox 7"/>
          <p:cNvSpPr txBox="1"/>
          <p:nvPr/>
        </p:nvSpPr>
        <p:spPr>
          <a:xfrm>
            <a:off x="4069062" y="1466598"/>
            <a:ext cx="806824" cy="369332"/>
          </a:xfrm>
          <a:prstGeom prst="rect">
            <a:avLst/>
          </a:prstGeom>
          <a:noFill/>
        </p:spPr>
        <p:txBody>
          <a:bodyPr wrap="none" rtlCol="0">
            <a:spAutoFit/>
          </a:bodyPr>
          <a:lstStyle/>
          <a:p>
            <a:pPr defTabSz="457200"/>
            <a:r>
              <a:rPr lang="en-US">
                <a:solidFill>
                  <a:srgbClr val="FFFFFF"/>
                </a:solidFill>
              </a:rPr>
              <a:t>Fabien</a:t>
            </a:r>
            <a:endParaRPr lang="en-US" dirty="0">
              <a:solidFill>
                <a:srgbClr val="FFFFFF"/>
              </a:solidFill>
            </a:endParaRPr>
          </a:p>
        </p:txBody>
      </p:sp>
      <p:sp>
        <p:nvSpPr>
          <p:cNvPr id="9" name="TextBox 8"/>
          <p:cNvSpPr txBox="1"/>
          <p:nvPr/>
        </p:nvSpPr>
        <p:spPr>
          <a:xfrm>
            <a:off x="5401081" y="1097266"/>
            <a:ext cx="1168910" cy="369332"/>
          </a:xfrm>
          <a:prstGeom prst="rect">
            <a:avLst/>
          </a:prstGeom>
          <a:noFill/>
        </p:spPr>
        <p:txBody>
          <a:bodyPr wrap="none" rtlCol="0">
            <a:spAutoFit/>
          </a:bodyPr>
          <a:lstStyle/>
          <a:p>
            <a:pPr defTabSz="457200"/>
            <a:r>
              <a:rPr lang="en-US" dirty="0">
                <a:solidFill>
                  <a:srgbClr val="FFFFFF"/>
                </a:solidFill>
              </a:rPr>
              <a:t>Jacqueline</a:t>
            </a:r>
          </a:p>
        </p:txBody>
      </p:sp>
      <p:sp>
        <p:nvSpPr>
          <p:cNvPr id="10" name="TextBox 9"/>
          <p:cNvSpPr txBox="1"/>
          <p:nvPr/>
        </p:nvSpPr>
        <p:spPr>
          <a:xfrm>
            <a:off x="6613954" y="1827441"/>
            <a:ext cx="1070486" cy="369332"/>
          </a:xfrm>
          <a:prstGeom prst="rect">
            <a:avLst/>
          </a:prstGeom>
          <a:noFill/>
        </p:spPr>
        <p:txBody>
          <a:bodyPr wrap="none" rtlCol="0">
            <a:spAutoFit/>
          </a:bodyPr>
          <a:lstStyle/>
          <a:p>
            <a:pPr defTabSz="457200"/>
            <a:r>
              <a:rPr lang="en-US">
                <a:solidFill>
                  <a:srgbClr val="FFFFFF"/>
                </a:solidFill>
              </a:rPr>
              <a:t>Scruffbag</a:t>
            </a:r>
            <a:endParaRPr lang="en-US" dirty="0">
              <a:solidFill>
                <a:srgbClr val="FFFFFF"/>
              </a:solidFill>
            </a:endParaRPr>
          </a:p>
        </p:txBody>
      </p:sp>
      <p:sp>
        <p:nvSpPr>
          <p:cNvPr id="11" name="TextBox 10"/>
          <p:cNvSpPr txBox="1"/>
          <p:nvPr/>
        </p:nvSpPr>
        <p:spPr>
          <a:xfrm>
            <a:off x="6858002" y="2947080"/>
            <a:ext cx="844655" cy="369332"/>
          </a:xfrm>
          <a:prstGeom prst="rect">
            <a:avLst/>
          </a:prstGeom>
          <a:noFill/>
        </p:spPr>
        <p:txBody>
          <a:bodyPr wrap="none" rtlCol="0">
            <a:spAutoFit/>
          </a:bodyPr>
          <a:lstStyle/>
          <a:p>
            <a:pPr defTabSz="457200"/>
            <a:r>
              <a:rPr lang="en-US">
                <a:solidFill>
                  <a:srgbClr val="FFFFFF"/>
                </a:solidFill>
              </a:rPr>
              <a:t>Wendy</a:t>
            </a:r>
            <a:endParaRPr lang="en-US" dirty="0">
              <a:solidFill>
                <a:srgbClr val="FFFFFF"/>
              </a:solidFill>
            </a:endParaRPr>
          </a:p>
        </p:txBody>
      </p:sp>
      <p:sp>
        <p:nvSpPr>
          <p:cNvPr id="13" name="TextBox 12"/>
          <p:cNvSpPr txBox="1"/>
          <p:nvPr/>
        </p:nvSpPr>
        <p:spPr>
          <a:xfrm>
            <a:off x="6011874" y="3608250"/>
            <a:ext cx="708912" cy="369332"/>
          </a:xfrm>
          <a:prstGeom prst="rect">
            <a:avLst/>
          </a:prstGeom>
          <a:noFill/>
        </p:spPr>
        <p:txBody>
          <a:bodyPr wrap="none" rtlCol="0">
            <a:spAutoFit/>
          </a:bodyPr>
          <a:lstStyle/>
          <a:p>
            <a:pPr defTabSz="457200"/>
            <a:r>
              <a:rPr lang="en-US">
                <a:solidFill>
                  <a:srgbClr val="FFFFFF"/>
                </a:solidFill>
              </a:rPr>
              <a:t>Sarah</a:t>
            </a:r>
            <a:endParaRPr lang="en-US" dirty="0">
              <a:solidFill>
                <a:srgbClr val="FFFFFF"/>
              </a:solidFill>
            </a:endParaRPr>
          </a:p>
        </p:txBody>
      </p:sp>
      <p:sp>
        <p:nvSpPr>
          <p:cNvPr id="14" name="TextBox 13"/>
          <p:cNvSpPr txBox="1"/>
          <p:nvPr/>
        </p:nvSpPr>
        <p:spPr>
          <a:xfrm>
            <a:off x="4853499" y="5348946"/>
            <a:ext cx="844655" cy="369332"/>
          </a:xfrm>
          <a:prstGeom prst="rect">
            <a:avLst/>
          </a:prstGeom>
          <a:noFill/>
        </p:spPr>
        <p:txBody>
          <a:bodyPr wrap="none" rtlCol="0">
            <a:spAutoFit/>
          </a:bodyPr>
          <a:lstStyle/>
          <a:p>
            <a:pPr defTabSz="457200"/>
            <a:r>
              <a:rPr lang="en-US" dirty="0">
                <a:solidFill>
                  <a:srgbClr val="FFFFFF"/>
                </a:solidFill>
              </a:rPr>
              <a:t>Wendy</a:t>
            </a:r>
          </a:p>
        </p:txBody>
      </p:sp>
      <p:sp>
        <p:nvSpPr>
          <p:cNvPr id="15" name="TextBox 14"/>
          <p:cNvSpPr txBox="1"/>
          <p:nvPr/>
        </p:nvSpPr>
        <p:spPr>
          <a:xfrm>
            <a:off x="5362536" y="2873678"/>
            <a:ext cx="834396" cy="369332"/>
          </a:xfrm>
          <a:prstGeom prst="rect">
            <a:avLst/>
          </a:prstGeom>
          <a:noFill/>
        </p:spPr>
        <p:txBody>
          <a:bodyPr wrap="none" rtlCol="0">
            <a:spAutoFit/>
          </a:bodyPr>
          <a:lstStyle/>
          <a:p>
            <a:pPr defTabSz="457200"/>
            <a:r>
              <a:rPr lang="en-US" dirty="0">
                <a:solidFill>
                  <a:srgbClr val="FFFFFF"/>
                </a:solidFill>
              </a:rPr>
              <a:t>Megan</a:t>
            </a:r>
          </a:p>
        </p:txBody>
      </p:sp>
      <p:sp>
        <p:nvSpPr>
          <p:cNvPr id="16" name="TextBox 15"/>
          <p:cNvSpPr txBox="1"/>
          <p:nvPr/>
        </p:nvSpPr>
        <p:spPr>
          <a:xfrm>
            <a:off x="3803174" y="3608250"/>
            <a:ext cx="527709" cy="369332"/>
          </a:xfrm>
          <a:prstGeom prst="rect">
            <a:avLst/>
          </a:prstGeom>
          <a:noFill/>
        </p:spPr>
        <p:txBody>
          <a:bodyPr wrap="none" rtlCol="0">
            <a:spAutoFit/>
          </a:bodyPr>
          <a:lstStyle/>
          <a:p>
            <a:pPr defTabSz="457200"/>
            <a:r>
              <a:rPr lang="en-US" dirty="0">
                <a:solidFill>
                  <a:srgbClr val="FFFFFF"/>
                </a:solidFill>
              </a:rPr>
              <a:t>Eric</a:t>
            </a:r>
          </a:p>
        </p:txBody>
      </p:sp>
      <p:sp>
        <p:nvSpPr>
          <p:cNvPr id="18" name="TextBox 17"/>
          <p:cNvSpPr txBox="1"/>
          <p:nvPr/>
        </p:nvSpPr>
        <p:spPr>
          <a:xfrm>
            <a:off x="1619117" y="3082318"/>
            <a:ext cx="942887" cy="369332"/>
          </a:xfrm>
          <a:prstGeom prst="rect">
            <a:avLst/>
          </a:prstGeom>
          <a:noFill/>
        </p:spPr>
        <p:txBody>
          <a:bodyPr wrap="none" rtlCol="0">
            <a:spAutoFit/>
          </a:bodyPr>
          <a:lstStyle/>
          <a:p>
            <a:pPr defTabSz="457200"/>
            <a:r>
              <a:rPr lang="en-US" dirty="0" err="1">
                <a:solidFill>
                  <a:srgbClr val="FFFFFF"/>
                </a:solidFill>
              </a:rPr>
              <a:t>Mehnaz</a:t>
            </a:r>
            <a:endParaRPr lang="en-US" dirty="0">
              <a:solidFill>
                <a:srgbClr val="FFFFFF"/>
              </a:solidFill>
            </a:endParaRPr>
          </a:p>
        </p:txBody>
      </p:sp>
      <p:sp>
        <p:nvSpPr>
          <p:cNvPr id="19" name="TextBox 18"/>
          <p:cNvSpPr txBox="1"/>
          <p:nvPr/>
        </p:nvSpPr>
        <p:spPr>
          <a:xfrm>
            <a:off x="2210522" y="2196773"/>
            <a:ext cx="619080" cy="369332"/>
          </a:xfrm>
          <a:prstGeom prst="rect">
            <a:avLst/>
          </a:prstGeom>
          <a:noFill/>
        </p:spPr>
        <p:txBody>
          <a:bodyPr wrap="none" rtlCol="0">
            <a:spAutoFit/>
          </a:bodyPr>
          <a:lstStyle/>
          <a:p>
            <a:pPr defTabSz="457200"/>
            <a:r>
              <a:rPr lang="en-US" dirty="0" err="1">
                <a:solidFill>
                  <a:srgbClr val="FFFFFF"/>
                </a:solidFill>
              </a:rPr>
              <a:t>Hieu</a:t>
            </a:r>
            <a:endParaRPr lang="en-US" dirty="0">
              <a:solidFill>
                <a:srgbClr val="FFFFFF"/>
              </a:solidFill>
            </a:endParaRPr>
          </a:p>
        </p:txBody>
      </p:sp>
      <p:sp>
        <p:nvSpPr>
          <p:cNvPr id="20" name="TextBox 19"/>
          <p:cNvSpPr txBox="1"/>
          <p:nvPr/>
        </p:nvSpPr>
        <p:spPr>
          <a:xfrm>
            <a:off x="3428614" y="2459191"/>
            <a:ext cx="836576" cy="369332"/>
          </a:xfrm>
          <a:prstGeom prst="rect">
            <a:avLst/>
          </a:prstGeom>
          <a:noFill/>
        </p:spPr>
        <p:txBody>
          <a:bodyPr wrap="none" rtlCol="0">
            <a:spAutoFit/>
          </a:bodyPr>
          <a:lstStyle/>
          <a:p>
            <a:pPr defTabSz="457200"/>
            <a:r>
              <a:rPr lang="en-US">
                <a:solidFill>
                  <a:srgbClr val="FFFFFF"/>
                </a:solidFill>
              </a:rPr>
              <a:t>Hasnat</a:t>
            </a:r>
            <a:endParaRPr lang="en-US" dirty="0">
              <a:solidFill>
                <a:srgbClr val="FFFFFF"/>
              </a:solidFill>
            </a:endParaRPr>
          </a:p>
        </p:txBody>
      </p:sp>
      <p:sp>
        <p:nvSpPr>
          <p:cNvPr id="17" name="TextBox 16"/>
          <p:cNvSpPr txBox="1"/>
          <p:nvPr/>
        </p:nvSpPr>
        <p:spPr>
          <a:xfrm>
            <a:off x="4604992" y="2274573"/>
            <a:ext cx="753732" cy="369332"/>
          </a:xfrm>
          <a:prstGeom prst="rect">
            <a:avLst/>
          </a:prstGeom>
          <a:noFill/>
        </p:spPr>
        <p:txBody>
          <a:bodyPr wrap="none" rtlCol="0">
            <a:spAutoFit/>
          </a:bodyPr>
          <a:lstStyle/>
          <a:p>
            <a:pPr defTabSz="457200"/>
            <a:r>
              <a:rPr lang="en-US">
                <a:solidFill>
                  <a:srgbClr val="FFFFFF"/>
                </a:solidFill>
              </a:rPr>
              <a:t>Dinith</a:t>
            </a:r>
            <a:endParaRPr lang="en-US" dirty="0">
              <a:solidFill>
                <a:srgbClr val="FFFFFF"/>
              </a:solidFill>
            </a:endParaRPr>
          </a:p>
        </p:txBody>
      </p:sp>
      <p:sp>
        <p:nvSpPr>
          <p:cNvPr id="21" name="TextBox 20"/>
          <p:cNvSpPr txBox="1"/>
          <p:nvPr/>
        </p:nvSpPr>
        <p:spPr>
          <a:xfrm>
            <a:off x="2935396" y="5447144"/>
            <a:ext cx="946093" cy="369332"/>
          </a:xfrm>
          <a:prstGeom prst="rect">
            <a:avLst/>
          </a:prstGeom>
          <a:noFill/>
        </p:spPr>
        <p:txBody>
          <a:bodyPr wrap="none" rtlCol="0">
            <a:spAutoFit/>
          </a:bodyPr>
          <a:lstStyle/>
          <a:p>
            <a:pPr defTabSz="457200"/>
            <a:r>
              <a:rPr lang="en-US">
                <a:solidFill>
                  <a:srgbClr val="FFFFFF"/>
                </a:solidFill>
              </a:rPr>
              <a:t>Dorothy</a:t>
            </a:r>
            <a:endParaRPr lang="en-US" dirty="0">
              <a:solidFill>
                <a:srgbClr val="FFFFFF"/>
              </a:solidFill>
            </a:endParaRPr>
          </a:p>
        </p:txBody>
      </p:sp>
    </p:spTree>
    <p:extLst>
      <p:ext uri="{BB962C8B-B14F-4D97-AF65-F5344CB8AC3E}">
        <p14:creationId xmlns:p14="http://schemas.microsoft.com/office/powerpoint/2010/main" val="3840886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90D31E2-D24D-5146-8687-3DFD6DDAEDFB}" type="slidenum">
              <a:rPr lang="en-US" smtClean="0"/>
              <a:t>22</a:t>
            </a:fld>
            <a:endParaRPr lang="en-US"/>
          </a:p>
        </p:txBody>
      </p:sp>
      <p:sp>
        <p:nvSpPr>
          <p:cNvPr id="15" name="Rectangle 4"/>
          <p:cNvSpPr txBox="1">
            <a:spLocks noChangeArrowheads="1"/>
          </p:cNvSpPr>
          <p:nvPr/>
        </p:nvSpPr>
        <p:spPr>
          <a:xfrm>
            <a:off x="1143000" y="73200"/>
            <a:ext cx="6858000" cy="61118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sz="3200" dirty="0">
                <a:latin typeface="Arial" charset="0"/>
                <a:cs typeface="Arial" charset="0"/>
              </a:rPr>
              <a:t>Our Fundamental Research</a:t>
            </a:r>
            <a:endParaRPr lang="en-US" sz="3200" dirty="0">
              <a:latin typeface="Arial" charset="0"/>
              <a:cs typeface="Arial" charset="0"/>
            </a:endParaRPr>
          </a:p>
        </p:txBody>
      </p:sp>
      <p:sp>
        <p:nvSpPr>
          <p:cNvPr id="10" name="TextBox 9"/>
          <p:cNvSpPr txBox="1"/>
          <p:nvPr/>
        </p:nvSpPr>
        <p:spPr>
          <a:xfrm>
            <a:off x="355003" y="687909"/>
            <a:ext cx="7504650" cy="1754326"/>
          </a:xfrm>
          <a:prstGeom prst="rect">
            <a:avLst/>
          </a:prstGeom>
          <a:noFill/>
        </p:spPr>
        <p:txBody>
          <a:bodyPr wrap="square" rtlCol="0">
            <a:spAutoFit/>
          </a:bodyPr>
          <a:lstStyle/>
          <a:p>
            <a:pPr marL="457200" indent="-457200">
              <a:buAutoNum type="arabicPeriod"/>
            </a:pPr>
            <a:endParaRPr lang="en-US" sz="2000" i="1" dirty="0"/>
          </a:p>
          <a:p>
            <a:pPr marL="514350" indent="-514350">
              <a:buFont typeface="+mj-lt"/>
              <a:buAutoNum type="arabicPeriod" startAt="3"/>
            </a:pPr>
            <a:r>
              <a:rPr lang="en-AU" sz="2800" b="1" i="1" dirty="0"/>
              <a:t>Biomarkers of disease</a:t>
            </a:r>
            <a:endParaRPr lang="en-AU" sz="2800" b="1" dirty="0"/>
          </a:p>
          <a:p>
            <a:pPr marL="457200" indent="-457200">
              <a:buAutoNum type="arabicPeriod" startAt="3"/>
            </a:pPr>
            <a:endParaRPr lang="en-AU" sz="2000" dirty="0"/>
          </a:p>
          <a:p>
            <a:endParaRPr lang="en-US" sz="2000" dirty="0"/>
          </a:p>
          <a:p>
            <a:pPr algn="l"/>
            <a:endParaRPr lang="en-US" sz="2000" i="1" dirty="0"/>
          </a:p>
        </p:txBody>
      </p:sp>
      <p:sp>
        <p:nvSpPr>
          <p:cNvPr id="12" name="TextBox 11"/>
          <p:cNvSpPr txBox="1"/>
          <p:nvPr/>
        </p:nvSpPr>
        <p:spPr>
          <a:xfrm>
            <a:off x="355003" y="1646689"/>
            <a:ext cx="8616875" cy="3477875"/>
          </a:xfrm>
          <a:prstGeom prst="rect">
            <a:avLst/>
          </a:prstGeom>
          <a:noFill/>
        </p:spPr>
        <p:txBody>
          <a:bodyPr wrap="square" rtlCol="0">
            <a:spAutoFit/>
          </a:bodyPr>
          <a:lstStyle/>
          <a:p>
            <a:pPr marL="342900" indent="-342900">
              <a:buFont typeface="Arial" charset="0"/>
              <a:buChar char="•"/>
            </a:pPr>
            <a:r>
              <a:rPr lang="en-AU" sz="2000" dirty="0"/>
              <a:t>Identifying proteins/molecules that correlate with or predict severity of disease</a:t>
            </a:r>
          </a:p>
          <a:p>
            <a:pPr marL="342900" indent="-342900">
              <a:buFont typeface="Arial" charset="0"/>
              <a:buChar char="•"/>
            </a:pPr>
            <a:endParaRPr lang="en-AU" sz="2000" dirty="0"/>
          </a:p>
          <a:p>
            <a:pPr marL="342900" indent="-342900">
              <a:buFont typeface="Arial" charset="0"/>
              <a:buChar char="•"/>
            </a:pPr>
            <a:r>
              <a:rPr lang="en-AU" sz="2000" dirty="0"/>
              <a:t>These include inflammatory markers and cytokines</a:t>
            </a:r>
          </a:p>
          <a:p>
            <a:pPr marL="342900" indent="-342900">
              <a:buFont typeface="Arial" charset="0"/>
              <a:buChar char="•"/>
            </a:pPr>
            <a:endParaRPr lang="en-AU" sz="2000" dirty="0"/>
          </a:p>
          <a:p>
            <a:pPr marL="342900" indent="-342900">
              <a:buFont typeface="Arial" charset="0"/>
              <a:buChar char="•"/>
            </a:pPr>
            <a:r>
              <a:rPr lang="en-AU" sz="2000" dirty="0"/>
              <a:t>Allows clinicians to better diagnose patients and tailor treatment (personalised medicine)</a:t>
            </a:r>
          </a:p>
          <a:p>
            <a:pPr marL="342900" indent="-342900">
              <a:buFont typeface="Arial" charset="0"/>
              <a:buChar char="•"/>
            </a:pPr>
            <a:endParaRPr lang="en-AU" sz="2000" dirty="0"/>
          </a:p>
          <a:p>
            <a:pPr marL="342900" indent="-342900">
              <a:buFont typeface="Arial" charset="0"/>
              <a:buChar char="•"/>
            </a:pPr>
            <a:r>
              <a:rPr lang="en-AU" sz="2000" dirty="0"/>
              <a:t>We are currently working with Monash IT and companies to develop ways to measure and analyse large numbers of biomarkers at the same time</a:t>
            </a:r>
            <a:endParaRPr lang="en-US" sz="2000" dirty="0"/>
          </a:p>
          <a:p>
            <a:pPr marL="285750" indent="-285750">
              <a:buFont typeface="Arial" charset="0"/>
              <a:buChar char="•"/>
            </a:pPr>
            <a:endParaRPr lang="en-US" sz="2000" dirty="0"/>
          </a:p>
        </p:txBody>
      </p:sp>
      <p:grpSp>
        <p:nvGrpSpPr>
          <p:cNvPr id="7" name="Group 6"/>
          <p:cNvGrpSpPr/>
          <p:nvPr/>
        </p:nvGrpSpPr>
        <p:grpSpPr>
          <a:xfrm>
            <a:off x="3805513" y="4797152"/>
            <a:ext cx="5172212" cy="1606181"/>
            <a:chOff x="5074018" y="3943295"/>
            <a:chExt cx="6896282" cy="2460037"/>
          </a:xfrm>
        </p:grpSpPr>
        <p:grpSp>
          <p:nvGrpSpPr>
            <p:cNvPr id="5" name="Group 4"/>
            <p:cNvGrpSpPr/>
            <p:nvPr/>
          </p:nvGrpSpPr>
          <p:grpSpPr>
            <a:xfrm>
              <a:off x="5074018" y="3943295"/>
              <a:ext cx="6896282" cy="2460037"/>
              <a:chOff x="5740995" y="3943295"/>
              <a:chExt cx="6896282" cy="2460037"/>
            </a:xfrm>
          </p:grpSpPr>
          <p:pic>
            <p:nvPicPr>
              <p:cNvPr id="11" name="Picture 10"/>
              <p:cNvPicPr>
                <a:picLocks noChangeAspect="1"/>
              </p:cNvPicPr>
              <p:nvPr/>
            </p:nvPicPr>
            <p:blipFill rotWithShape="1">
              <a:blip r:embed="rId2"/>
              <a:srcRect l="36980" r="55490" b="81355"/>
              <a:stretch/>
            </p:blipFill>
            <p:spPr>
              <a:xfrm>
                <a:off x="5922815" y="3943295"/>
                <a:ext cx="840013" cy="1160686"/>
              </a:xfrm>
              <a:prstGeom prst="rect">
                <a:avLst/>
              </a:prstGeom>
            </p:spPr>
          </p:pic>
          <p:pic>
            <p:nvPicPr>
              <p:cNvPr id="2" name="Picture 1"/>
              <p:cNvPicPr>
                <a:picLocks noChangeAspect="1"/>
              </p:cNvPicPr>
              <p:nvPr/>
            </p:nvPicPr>
            <p:blipFill rotWithShape="1">
              <a:blip r:embed="rId3"/>
              <a:srcRect l="37107" t="8641" r="33811" b="45597"/>
              <a:stretch/>
            </p:blipFill>
            <p:spPr>
              <a:xfrm>
                <a:off x="9470132" y="3954075"/>
                <a:ext cx="739290" cy="1163282"/>
              </a:xfrm>
              <a:prstGeom prst="rect">
                <a:avLst/>
              </a:prstGeom>
            </p:spPr>
          </p:pic>
          <p:pic>
            <p:nvPicPr>
              <p:cNvPr id="4" name="Picture 3"/>
              <p:cNvPicPr>
                <a:picLocks noChangeAspect="1"/>
              </p:cNvPicPr>
              <p:nvPr/>
            </p:nvPicPr>
            <p:blipFill rotWithShape="1">
              <a:blip r:embed="rId4"/>
              <a:srcRect l="21167" r="16424"/>
              <a:stretch/>
            </p:blipFill>
            <p:spPr>
              <a:xfrm>
                <a:off x="8473961" y="3956671"/>
                <a:ext cx="725990" cy="1163282"/>
              </a:xfrm>
              <a:prstGeom prst="rect">
                <a:avLst/>
              </a:prstGeom>
            </p:spPr>
          </p:pic>
          <p:pic>
            <p:nvPicPr>
              <p:cNvPr id="20" name="Picture 19"/>
              <p:cNvPicPr>
                <a:picLocks noChangeAspect="1"/>
              </p:cNvPicPr>
              <p:nvPr/>
            </p:nvPicPr>
            <p:blipFill rotWithShape="1">
              <a:blip r:embed="rId2"/>
              <a:srcRect l="23568" t="16536" r="68196" b="65127"/>
              <a:stretch/>
            </p:blipFill>
            <p:spPr>
              <a:xfrm>
                <a:off x="7119272" y="3949984"/>
                <a:ext cx="928808" cy="1153999"/>
              </a:xfrm>
              <a:prstGeom prst="rect">
                <a:avLst/>
              </a:prstGeom>
            </p:spPr>
          </p:pic>
          <p:pic>
            <p:nvPicPr>
              <p:cNvPr id="21" name="Picture 20"/>
              <p:cNvPicPr>
                <a:picLocks noChangeAspect="1"/>
              </p:cNvPicPr>
              <p:nvPr/>
            </p:nvPicPr>
            <p:blipFill rotWithShape="1">
              <a:blip r:embed="rId2"/>
              <a:srcRect l="73874" t="16707" r="18829" b="65372"/>
              <a:stretch/>
            </p:blipFill>
            <p:spPr>
              <a:xfrm>
                <a:off x="11587641" y="3954075"/>
                <a:ext cx="844003" cy="1156595"/>
              </a:xfrm>
              <a:prstGeom prst="rect">
                <a:avLst/>
              </a:prstGeom>
            </p:spPr>
          </p:pic>
          <p:sp>
            <p:nvSpPr>
              <p:cNvPr id="22" name="TextBox 21"/>
              <p:cNvSpPr txBox="1"/>
              <p:nvPr/>
            </p:nvSpPr>
            <p:spPr>
              <a:xfrm>
                <a:off x="11517242" y="5110670"/>
                <a:ext cx="1120035" cy="1292662"/>
              </a:xfrm>
              <a:prstGeom prst="rect">
                <a:avLst/>
              </a:prstGeom>
              <a:noFill/>
            </p:spPr>
            <p:txBody>
              <a:bodyPr wrap="square" rtlCol="0">
                <a:spAutoFit/>
              </a:bodyPr>
              <a:lstStyle/>
              <a:p>
                <a:pPr algn="ctr"/>
                <a:r>
                  <a:rPr lang="en-US" dirty="0" err="1"/>
                  <a:t>Scruffbag</a:t>
                </a:r>
                <a:endParaRPr lang="en-US" dirty="0"/>
              </a:p>
              <a:p>
                <a:pPr algn="ctr"/>
                <a:endParaRPr lang="en-US" sz="1400" dirty="0"/>
              </a:p>
              <a:p>
                <a:pPr algn="ctr"/>
                <a:r>
                  <a:rPr lang="en-US" sz="1400" dirty="0"/>
                  <a:t>Grinning idiot</a:t>
                </a:r>
              </a:p>
            </p:txBody>
          </p:sp>
          <p:sp>
            <p:nvSpPr>
              <p:cNvPr id="23" name="TextBox 22"/>
              <p:cNvSpPr txBox="1"/>
              <p:nvPr/>
            </p:nvSpPr>
            <p:spPr>
              <a:xfrm>
                <a:off x="5740995" y="5118145"/>
                <a:ext cx="1120034" cy="1015663"/>
              </a:xfrm>
              <a:prstGeom prst="rect">
                <a:avLst/>
              </a:prstGeom>
              <a:noFill/>
            </p:spPr>
            <p:txBody>
              <a:bodyPr wrap="square" rtlCol="0">
                <a:spAutoFit/>
              </a:bodyPr>
              <a:lstStyle/>
              <a:p>
                <a:pPr algn="ctr"/>
                <a:r>
                  <a:rPr lang="en-US" dirty="0"/>
                  <a:t>Fabien</a:t>
                </a:r>
              </a:p>
              <a:p>
                <a:pPr algn="ctr"/>
                <a:endParaRPr lang="en-US" sz="1400" dirty="0"/>
              </a:p>
              <a:p>
                <a:pPr algn="ctr"/>
                <a:r>
                  <a:rPr lang="en-US" sz="1400" dirty="0"/>
                  <a:t>Talented postdoc</a:t>
                </a:r>
              </a:p>
            </p:txBody>
          </p:sp>
          <p:sp>
            <p:nvSpPr>
              <p:cNvPr id="25" name="TextBox 24"/>
              <p:cNvSpPr txBox="1"/>
              <p:nvPr/>
            </p:nvSpPr>
            <p:spPr>
              <a:xfrm>
                <a:off x="6919558" y="5117357"/>
                <a:ext cx="1468912" cy="1231106"/>
              </a:xfrm>
              <a:prstGeom prst="rect">
                <a:avLst/>
              </a:prstGeom>
              <a:noFill/>
            </p:spPr>
            <p:txBody>
              <a:bodyPr wrap="square" rtlCol="0">
                <a:spAutoFit/>
              </a:bodyPr>
              <a:lstStyle/>
              <a:p>
                <a:pPr algn="ctr"/>
                <a:r>
                  <a:rPr lang="en-US" dirty="0" err="1"/>
                  <a:t>Hieu</a:t>
                </a:r>
                <a:endParaRPr lang="en-US" dirty="0"/>
              </a:p>
              <a:p>
                <a:pPr algn="ctr"/>
                <a:endParaRPr lang="en-US" sz="1400" dirty="0"/>
              </a:p>
              <a:p>
                <a:pPr algn="ctr"/>
                <a:r>
                  <a:rPr lang="en-US" sz="1400" dirty="0"/>
                  <a:t>IT/bioinformatics</a:t>
                </a:r>
              </a:p>
              <a:p>
                <a:pPr algn="ctr"/>
                <a:r>
                  <a:rPr lang="en-US" sz="1400" dirty="0"/>
                  <a:t>genius</a:t>
                </a:r>
              </a:p>
            </p:txBody>
          </p:sp>
          <p:sp>
            <p:nvSpPr>
              <p:cNvPr id="26" name="TextBox 25"/>
              <p:cNvSpPr txBox="1"/>
              <p:nvPr/>
            </p:nvSpPr>
            <p:spPr>
              <a:xfrm>
                <a:off x="8279456" y="5117357"/>
                <a:ext cx="1120034" cy="1015663"/>
              </a:xfrm>
              <a:prstGeom prst="rect">
                <a:avLst/>
              </a:prstGeom>
              <a:noFill/>
            </p:spPr>
            <p:txBody>
              <a:bodyPr wrap="square" rtlCol="0">
                <a:spAutoFit/>
              </a:bodyPr>
              <a:lstStyle/>
              <a:p>
                <a:pPr algn="ctr"/>
                <a:r>
                  <a:rPr lang="en-US" dirty="0"/>
                  <a:t>Rachel</a:t>
                </a:r>
              </a:p>
              <a:p>
                <a:pPr algn="ctr"/>
                <a:endParaRPr lang="en-US" sz="1400" dirty="0"/>
              </a:p>
              <a:p>
                <a:pPr algn="ctr"/>
                <a:r>
                  <a:rPr lang="en-US" sz="1400" dirty="0" err="1"/>
                  <a:t>Honours</a:t>
                </a:r>
                <a:r>
                  <a:rPr lang="en-US" sz="1400" dirty="0"/>
                  <a:t> student</a:t>
                </a:r>
              </a:p>
            </p:txBody>
          </p:sp>
          <p:sp>
            <p:nvSpPr>
              <p:cNvPr id="27" name="TextBox 26"/>
              <p:cNvSpPr txBox="1"/>
              <p:nvPr/>
            </p:nvSpPr>
            <p:spPr>
              <a:xfrm>
                <a:off x="9279760" y="5103981"/>
                <a:ext cx="1120034" cy="1015663"/>
              </a:xfrm>
              <a:prstGeom prst="rect">
                <a:avLst/>
              </a:prstGeom>
              <a:noFill/>
            </p:spPr>
            <p:txBody>
              <a:bodyPr wrap="square" rtlCol="0">
                <a:spAutoFit/>
              </a:bodyPr>
              <a:lstStyle/>
              <a:p>
                <a:pPr algn="ctr"/>
                <a:r>
                  <a:rPr lang="en-US" dirty="0"/>
                  <a:t>Emily</a:t>
                </a:r>
              </a:p>
              <a:p>
                <a:pPr algn="ctr"/>
                <a:endParaRPr lang="en-US" sz="1400" dirty="0"/>
              </a:p>
              <a:p>
                <a:pPr algn="ctr"/>
                <a:r>
                  <a:rPr lang="en-US" sz="1400" dirty="0" err="1"/>
                  <a:t>Honours</a:t>
                </a:r>
                <a:r>
                  <a:rPr lang="en-US" sz="1400" dirty="0"/>
                  <a:t> student</a:t>
                </a:r>
              </a:p>
            </p:txBody>
          </p:sp>
        </p:grpSp>
        <p:pic>
          <p:nvPicPr>
            <p:cNvPr id="28" name="Picture 27"/>
            <p:cNvPicPr>
              <a:picLocks noChangeAspect="1"/>
            </p:cNvPicPr>
            <p:nvPr/>
          </p:nvPicPr>
          <p:blipFill rotWithShape="1">
            <a:blip r:embed="rId5"/>
            <a:srcRect l="13402" r="7120"/>
            <a:stretch/>
          </p:blipFill>
          <p:spPr>
            <a:xfrm>
              <a:off x="9771940" y="3943295"/>
              <a:ext cx="919228" cy="1156594"/>
            </a:xfrm>
            <a:prstGeom prst="rect">
              <a:avLst/>
            </a:prstGeom>
          </p:spPr>
        </p:pic>
        <p:sp>
          <p:nvSpPr>
            <p:cNvPr id="29" name="TextBox 28"/>
            <p:cNvSpPr txBox="1"/>
            <p:nvPr/>
          </p:nvSpPr>
          <p:spPr>
            <a:xfrm>
              <a:off x="9757310" y="5117357"/>
              <a:ext cx="1021049" cy="1015663"/>
            </a:xfrm>
            <a:prstGeom prst="rect">
              <a:avLst/>
            </a:prstGeom>
            <a:noFill/>
          </p:spPr>
          <p:txBody>
            <a:bodyPr wrap="none" rtlCol="0">
              <a:spAutoFit/>
            </a:bodyPr>
            <a:lstStyle/>
            <a:p>
              <a:pPr algn="ctr"/>
              <a:r>
                <a:rPr lang="en-US" dirty="0" err="1"/>
                <a:t>Tali</a:t>
              </a:r>
              <a:endParaRPr lang="en-US" dirty="0"/>
            </a:p>
            <a:p>
              <a:pPr algn="ctr"/>
              <a:endParaRPr lang="en-US" sz="1400" dirty="0"/>
            </a:p>
            <a:p>
              <a:pPr algn="ctr"/>
              <a:r>
                <a:rPr lang="en-US" sz="1400" dirty="0"/>
                <a:t>Former </a:t>
              </a:r>
            </a:p>
            <a:p>
              <a:pPr algn="ctr"/>
              <a:r>
                <a:rPr lang="en-US" sz="1400" dirty="0"/>
                <a:t>postdoc</a:t>
              </a:r>
            </a:p>
          </p:txBody>
        </p:sp>
      </p:grpSp>
    </p:spTree>
    <p:extLst>
      <p:ext uri="{BB962C8B-B14F-4D97-AF65-F5344CB8AC3E}">
        <p14:creationId xmlns:p14="http://schemas.microsoft.com/office/powerpoint/2010/main" val="122658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90D31E2-D24D-5146-8687-3DFD6DDAEDFB}" type="slidenum">
              <a:rPr lang="en-US" smtClean="0"/>
              <a:t>23</a:t>
            </a:fld>
            <a:endParaRPr lang="en-US"/>
          </a:p>
        </p:txBody>
      </p:sp>
      <p:sp>
        <p:nvSpPr>
          <p:cNvPr id="15" name="Rectangle 4"/>
          <p:cNvSpPr txBox="1">
            <a:spLocks noChangeArrowheads="1"/>
          </p:cNvSpPr>
          <p:nvPr/>
        </p:nvSpPr>
        <p:spPr>
          <a:xfrm>
            <a:off x="1143000" y="73200"/>
            <a:ext cx="6858000" cy="61118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sz="3200" dirty="0">
                <a:latin typeface="Arial" charset="0"/>
                <a:cs typeface="Arial" charset="0"/>
              </a:rPr>
              <a:t>Our Fundamental Research</a:t>
            </a:r>
            <a:endParaRPr lang="en-US" sz="3200" dirty="0">
              <a:latin typeface="Arial" charset="0"/>
              <a:cs typeface="Arial" charset="0"/>
            </a:endParaRPr>
          </a:p>
        </p:txBody>
      </p:sp>
      <p:sp>
        <p:nvSpPr>
          <p:cNvPr id="10" name="TextBox 9"/>
          <p:cNvSpPr txBox="1"/>
          <p:nvPr/>
        </p:nvSpPr>
        <p:spPr>
          <a:xfrm>
            <a:off x="355003" y="687909"/>
            <a:ext cx="7504650" cy="523220"/>
          </a:xfrm>
          <a:prstGeom prst="rect">
            <a:avLst/>
          </a:prstGeom>
          <a:noFill/>
        </p:spPr>
        <p:txBody>
          <a:bodyPr wrap="square" rtlCol="0">
            <a:spAutoFit/>
          </a:bodyPr>
          <a:lstStyle/>
          <a:p>
            <a:pPr marL="514350" indent="-514350">
              <a:buFont typeface="+mj-lt"/>
              <a:buAutoNum type="arabicPeriod" startAt="3"/>
            </a:pPr>
            <a:r>
              <a:rPr lang="en-AU" sz="2800" b="1" i="1" dirty="0"/>
              <a:t>Biomarkers of disease</a:t>
            </a:r>
            <a:endParaRPr lang="en-AU" sz="2800" b="1" dirty="0"/>
          </a:p>
        </p:txBody>
      </p:sp>
      <p:sp>
        <p:nvSpPr>
          <p:cNvPr id="12" name="TextBox 11"/>
          <p:cNvSpPr txBox="1"/>
          <p:nvPr/>
        </p:nvSpPr>
        <p:spPr>
          <a:xfrm>
            <a:off x="355003" y="1646689"/>
            <a:ext cx="8616875" cy="2554545"/>
          </a:xfrm>
          <a:prstGeom prst="rect">
            <a:avLst/>
          </a:prstGeom>
          <a:noFill/>
        </p:spPr>
        <p:txBody>
          <a:bodyPr wrap="square" rtlCol="0">
            <a:spAutoFit/>
          </a:bodyPr>
          <a:lstStyle/>
          <a:p>
            <a:pPr marL="342900" indent="-342900">
              <a:buFont typeface="Arial" charset="0"/>
              <a:buChar char="•"/>
            </a:pPr>
            <a:r>
              <a:rPr lang="en-AU" sz="2000" dirty="0"/>
              <a:t>Identifying proteins/molecules that correlate with or predict severity of disease</a:t>
            </a:r>
          </a:p>
          <a:p>
            <a:pPr marL="342900" indent="-342900">
              <a:buFont typeface="Arial" charset="0"/>
              <a:buChar char="•"/>
            </a:pPr>
            <a:r>
              <a:rPr lang="en-AU" sz="2000" dirty="0"/>
              <a:t>These include inflammatory markers and cytokines</a:t>
            </a:r>
          </a:p>
          <a:p>
            <a:pPr marL="342900" indent="-342900">
              <a:buFont typeface="Arial" charset="0"/>
              <a:buChar char="•"/>
            </a:pPr>
            <a:r>
              <a:rPr lang="en-AU" sz="2000" dirty="0"/>
              <a:t>Allows clinicians to better diagnose patients and tailor treatment (personalised medicine)</a:t>
            </a:r>
          </a:p>
          <a:p>
            <a:pPr marL="342900" indent="-342900">
              <a:buFont typeface="Arial" charset="0"/>
              <a:buChar char="•"/>
            </a:pPr>
            <a:r>
              <a:rPr lang="en-AU" sz="2000" dirty="0"/>
              <a:t>We are currently working with Monash IT and companies to develop ways to measure and analyse large numbers of biomarkers at the same time</a:t>
            </a:r>
            <a:endParaRPr lang="en-US" sz="2000" dirty="0"/>
          </a:p>
          <a:p>
            <a:pPr marL="285750" indent="-285750">
              <a:buFont typeface="Arial" charset="0"/>
              <a:buChar char="•"/>
            </a:pPr>
            <a:endParaRPr lang="en-US" sz="2000" dirty="0"/>
          </a:p>
        </p:txBody>
      </p:sp>
      <p:grpSp>
        <p:nvGrpSpPr>
          <p:cNvPr id="7" name="Group 6"/>
          <p:cNvGrpSpPr/>
          <p:nvPr/>
        </p:nvGrpSpPr>
        <p:grpSpPr>
          <a:xfrm>
            <a:off x="2103329" y="3947788"/>
            <a:ext cx="5172212" cy="2675480"/>
            <a:chOff x="5074018" y="3943295"/>
            <a:chExt cx="6896282" cy="2675480"/>
          </a:xfrm>
        </p:grpSpPr>
        <p:grpSp>
          <p:nvGrpSpPr>
            <p:cNvPr id="5" name="Group 4"/>
            <p:cNvGrpSpPr/>
            <p:nvPr/>
          </p:nvGrpSpPr>
          <p:grpSpPr>
            <a:xfrm>
              <a:off x="5074018" y="3943295"/>
              <a:ext cx="6896282" cy="2675480"/>
              <a:chOff x="5740995" y="3943295"/>
              <a:chExt cx="6896282" cy="2675480"/>
            </a:xfrm>
          </p:grpSpPr>
          <p:pic>
            <p:nvPicPr>
              <p:cNvPr id="11" name="Picture 10"/>
              <p:cNvPicPr>
                <a:picLocks noChangeAspect="1"/>
              </p:cNvPicPr>
              <p:nvPr/>
            </p:nvPicPr>
            <p:blipFill rotWithShape="1">
              <a:blip r:embed="rId2"/>
              <a:srcRect l="36980" r="55490" b="81355"/>
              <a:stretch/>
            </p:blipFill>
            <p:spPr>
              <a:xfrm>
                <a:off x="5922815" y="3943295"/>
                <a:ext cx="840013" cy="1160686"/>
              </a:xfrm>
              <a:prstGeom prst="rect">
                <a:avLst/>
              </a:prstGeom>
            </p:spPr>
          </p:pic>
          <p:pic>
            <p:nvPicPr>
              <p:cNvPr id="2" name="Picture 1"/>
              <p:cNvPicPr>
                <a:picLocks noChangeAspect="1"/>
              </p:cNvPicPr>
              <p:nvPr/>
            </p:nvPicPr>
            <p:blipFill rotWithShape="1">
              <a:blip r:embed="rId3"/>
              <a:srcRect l="37107" t="8641" r="33811" b="45597"/>
              <a:stretch/>
            </p:blipFill>
            <p:spPr>
              <a:xfrm>
                <a:off x="9470132" y="3954075"/>
                <a:ext cx="739290" cy="1163282"/>
              </a:xfrm>
              <a:prstGeom prst="rect">
                <a:avLst/>
              </a:prstGeom>
            </p:spPr>
          </p:pic>
          <p:pic>
            <p:nvPicPr>
              <p:cNvPr id="4" name="Picture 3"/>
              <p:cNvPicPr>
                <a:picLocks noChangeAspect="1"/>
              </p:cNvPicPr>
              <p:nvPr/>
            </p:nvPicPr>
            <p:blipFill rotWithShape="1">
              <a:blip r:embed="rId4"/>
              <a:srcRect l="21167" r="16424"/>
              <a:stretch/>
            </p:blipFill>
            <p:spPr>
              <a:xfrm>
                <a:off x="8473961" y="3956671"/>
                <a:ext cx="725990" cy="1163282"/>
              </a:xfrm>
              <a:prstGeom prst="rect">
                <a:avLst/>
              </a:prstGeom>
            </p:spPr>
          </p:pic>
          <p:pic>
            <p:nvPicPr>
              <p:cNvPr id="20" name="Picture 19"/>
              <p:cNvPicPr>
                <a:picLocks noChangeAspect="1"/>
              </p:cNvPicPr>
              <p:nvPr/>
            </p:nvPicPr>
            <p:blipFill rotWithShape="1">
              <a:blip r:embed="rId2"/>
              <a:srcRect l="23568" t="16536" r="68196" b="65127"/>
              <a:stretch/>
            </p:blipFill>
            <p:spPr>
              <a:xfrm>
                <a:off x="7119272" y="3949984"/>
                <a:ext cx="928808" cy="1153999"/>
              </a:xfrm>
              <a:prstGeom prst="rect">
                <a:avLst/>
              </a:prstGeom>
            </p:spPr>
          </p:pic>
          <p:pic>
            <p:nvPicPr>
              <p:cNvPr id="21" name="Picture 20"/>
              <p:cNvPicPr>
                <a:picLocks noChangeAspect="1"/>
              </p:cNvPicPr>
              <p:nvPr/>
            </p:nvPicPr>
            <p:blipFill rotWithShape="1">
              <a:blip r:embed="rId2"/>
              <a:srcRect l="73874" t="16707" r="18829" b="65372"/>
              <a:stretch/>
            </p:blipFill>
            <p:spPr>
              <a:xfrm>
                <a:off x="11587641" y="3954075"/>
                <a:ext cx="844003" cy="1156595"/>
              </a:xfrm>
              <a:prstGeom prst="rect">
                <a:avLst/>
              </a:prstGeom>
            </p:spPr>
          </p:pic>
          <p:sp>
            <p:nvSpPr>
              <p:cNvPr id="22" name="TextBox 21"/>
              <p:cNvSpPr txBox="1"/>
              <p:nvPr/>
            </p:nvSpPr>
            <p:spPr>
              <a:xfrm>
                <a:off x="11517242" y="5110670"/>
                <a:ext cx="1120035" cy="1508105"/>
              </a:xfrm>
              <a:prstGeom prst="rect">
                <a:avLst/>
              </a:prstGeom>
              <a:noFill/>
            </p:spPr>
            <p:txBody>
              <a:bodyPr wrap="square" rtlCol="0">
                <a:spAutoFit/>
              </a:bodyPr>
              <a:lstStyle/>
              <a:p>
                <a:pPr algn="ctr"/>
                <a:r>
                  <a:rPr lang="en-US" dirty="0" err="1"/>
                  <a:t>Scruffbag</a:t>
                </a:r>
                <a:endParaRPr lang="en-US" dirty="0"/>
              </a:p>
              <a:p>
                <a:pPr algn="ctr"/>
                <a:r>
                  <a:rPr lang="en-US" sz="1400" dirty="0"/>
                  <a:t>Jim Harris</a:t>
                </a:r>
              </a:p>
              <a:p>
                <a:pPr algn="ctr"/>
                <a:r>
                  <a:rPr lang="en-US" sz="1400" dirty="0"/>
                  <a:t>Grinning idiot</a:t>
                </a:r>
              </a:p>
            </p:txBody>
          </p:sp>
          <p:sp>
            <p:nvSpPr>
              <p:cNvPr id="23" name="TextBox 22"/>
              <p:cNvSpPr txBox="1"/>
              <p:nvPr/>
            </p:nvSpPr>
            <p:spPr>
              <a:xfrm>
                <a:off x="5740995" y="5118145"/>
                <a:ext cx="1120034" cy="1015663"/>
              </a:xfrm>
              <a:prstGeom prst="rect">
                <a:avLst/>
              </a:prstGeom>
              <a:noFill/>
            </p:spPr>
            <p:txBody>
              <a:bodyPr wrap="square" rtlCol="0">
                <a:spAutoFit/>
              </a:bodyPr>
              <a:lstStyle/>
              <a:p>
                <a:pPr algn="ctr"/>
                <a:r>
                  <a:rPr lang="en-US" dirty="0"/>
                  <a:t>Fabien</a:t>
                </a:r>
              </a:p>
              <a:p>
                <a:pPr algn="ctr"/>
                <a:endParaRPr lang="en-US" sz="1400" dirty="0"/>
              </a:p>
              <a:p>
                <a:pPr algn="ctr"/>
                <a:r>
                  <a:rPr lang="en-US" sz="1400" dirty="0"/>
                  <a:t>Talented postdoc</a:t>
                </a:r>
              </a:p>
            </p:txBody>
          </p:sp>
          <p:sp>
            <p:nvSpPr>
              <p:cNvPr id="25" name="TextBox 24"/>
              <p:cNvSpPr txBox="1"/>
              <p:nvPr/>
            </p:nvSpPr>
            <p:spPr>
              <a:xfrm>
                <a:off x="6919558" y="5117357"/>
                <a:ext cx="1468912" cy="1231106"/>
              </a:xfrm>
              <a:prstGeom prst="rect">
                <a:avLst/>
              </a:prstGeom>
              <a:noFill/>
            </p:spPr>
            <p:txBody>
              <a:bodyPr wrap="square" rtlCol="0">
                <a:spAutoFit/>
              </a:bodyPr>
              <a:lstStyle/>
              <a:p>
                <a:pPr algn="ctr"/>
                <a:r>
                  <a:rPr lang="en-US" dirty="0" err="1"/>
                  <a:t>Hieu</a:t>
                </a:r>
                <a:endParaRPr lang="en-US" dirty="0"/>
              </a:p>
              <a:p>
                <a:pPr algn="ctr"/>
                <a:endParaRPr lang="en-US" sz="1400" dirty="0"/>
              </a:p>
              <a:p>
                <a:pPr algn="ctr"/>
                <a:r>
                  <a:rPr lang="en-US" sz="1400" dirty="0"/>
                  <a:t>IT/bioinformatics</a:t>
                </a:r>
              </a:p>
              <a:p>
                <a:pPr algn="ctr"/>
                <a:r>
                  <a:rPr lang="en-US" sz="1400" dirty="0"/>
                  <a:t>genius</a:t>
                </a:r>
              </a:p>
            </p:txBody>
          </p:sp>
          <p:sp>
            <p:nvSpPr>
              <p:cNvPr id="26" name="TextBox 25"/>
              <p:cNvSpPr txBox="1"/>
              <p:nvPr/>
            </p:nvSpPr>
            <p:spPr>
              <a:xfrm>
                <a:off x="8279456" y="5117357"/>
                <a:ext cx="1120034" cy="1015663"/>
              </a:xfrm>
              <a:prstGeom prst="rect">
                <a:avLst/>
              </a:prstGeom>
              <a:noFill/>
            </p:spPr>
            <p:txBody>
              <a:bodyPr wrap="square" rtlCol="0">
                <a:spAutoFit/>
              </a:bodyPr>
              <a:lstStyle/>
              <a:p>
                <a:pPr algn="ctr"/>
                <a:r>
                  <a:rPr lang="en-US" dirty="0"/>
                  <a:t>Rachel</a:t>
                </a:r>
              </a:p>
              <a:p>
                <a:pPr algn="ctr"/>
                <a:endParaRPr lang="en-US" sz="1400" dirty="0"/>
              </a:p>
              <a:p>
                <a:pPr algn="ctr"/>
                <a:r>
                  <a:rPr lang="en-US" sz="1400" dirty="0" err="1"/>
                  <a:t>Honours</a:t>
                </a:r>
                <a:r>
                  <a:rPr lang="en-US" sz="1400" dirty="0"/>
                  <a:t> student</a:t>
                </a:r>
              </a:p>
            </p:txBody>
          </p:sp>
          <p:sp>
            <p:nvSpPr>
              <p:cNvPr id="27" name="TextBox 26"/>
              <p:cNvSpPr txBox="1"/>
              <p:nvPr/>
            </p:nvSpPr>
            <p:spPr>
              <a:xfrm>
                <a:off x="9279760" y="5103981"/>
                <a:ext cx="1120034" cy="1015663"/>
              </a:xfrm>
              <a:prstGeom prst="rect">
                <a:avLst/>
              </a:prstGeom>
              <a:noFill/>
            </p:spPr>
            <p:txBody>
              <a:bodyPr wrap="square" rtlCol="0">
                <a:spAutoFit/>
              </a:bodyPr>
              <a:lstStyle/>
              <a:p>
                <a:pPr algn="ctr"/>
                <a:r>
                  <a:rPr lang="en-US" dirty="0"/>
                  <a:t>Emily</a:t>
                </a:r>
              </a:p>
              <a:p>
                <a:pPr algn="ctr"/>
                <a:endParaRPr lang="en-US" sz="1400" dirty="0"/>
              </a:p>
              <a:p>
                <a:pPr algn="ctr"/>
                <a:r>
                  <a:rPr lang="en-US" sz="1400" dirty="0" err="1"/>
                  <a:t>Honours</a:t>
                </a:r>
                <a:r>
                  <a:rPr lang="en-US" sz="1400" dirty="0"/>
                  <a:t> student</a:t>
                </a:r>
              </a:p>
            </p:txBody>
          </p:sp>
        </p:grpSp>
        <p:pic>
          <p:nvPicPr>
            <p:cNvPr id="28" name="Picture 27"/>
            <p:cNvPicPr>
              <a:picLocks noChangeAspect="1"/>
            </p:cNvPicPr>
            <p:nvPr/>
          </p:nvPicPr>
          <p:blipFill rotWithShape="1">
            <a:blip r:embed="rId5"/>
            <a:srcRect l="13402" r="7120"/>
            <a:stretch/>
          </p:blipFill>
          <p:spPr>
            <a:xfrm>
              <a:off x="9771940" y="3943295"/>
              <a:ext cx="919228" cy="1156594"/>
            </a:xfrm>
            <a:prstGeom prst="rect">
              <a:avLst/>
            </a:prstGeom>
          </p:spPr>
        </p:pic>
        <p:sp>
          <p:nvSpPr>
            <p:cNvPr id="29" name="TextBox 28"/>
            <p:cNvSpPr txBox="1"/>
            <p:nvPr/>
          </p:nvSpPr>
          <p:spPr>
            <a:xfrm>
              <a:off x="9757310" y="5117357"/>
              <a:ext cx="1021049" cy="1015663"/>
            </a:xfrm>
            <a:prstGeom prst="rect">
              <a:avLst/>
            </a:prstGeom>
            <a:noFill/>
          </p:spPr>
          <p:txBody>
            <a:bodyPr wrap="none" rtlCol="0">
              <a:spAutoFit/>
            </a:bodyPr>
            <a:lstStyle/>
            <a:p>
              <a:pPr algn="ctr"/>
              <a:r>
                <a:rPr lang="en-US" dirty="0" err="1"/>
                <a:t>Tali</a:t>
              </a:r>
              <a:endParaRPr lang="en-US" dirty="0"/>
            </a:p>
            <a:p>
              <a:pPr algn="ctr"/>
              <a:endParaRPr lang="en-US" sz="1400" dirty="0"/>
            </a:p>
            <a:p>
              <a:pPr algn="ctr"/>
              <a:r>
                <a:rPr lang="en-US" sz="1400" dirty="0"/>
                <a:t>Former </a:t>
              </a:r>
            </a:p>
            <a:p>
              <a:pPr algn="ctr"/>
              <a:r>
                <a:rPr lang="en-US" sz="1400" dirty="0"/>
                <a:t>postdoc</a:t>
              </a:r>
            </a:p>
          </p:txBody>
        </p:sp>
      </p:grpSp>
    </p:spTree>
    <p:extLst>
      <p:ext uri="{BB962C8B-B14F-4D97-AF65-F5344CB8AC3E}">
        <p14:creationId xmlns:p14="http://schemas.microsoft.com/office/powerpoint/2010/main" val="311717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640" y="1700808"/>
            <a:ext cx="5952288"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0293181"/>
      </p:ext>
    </p:extLst>
  </p:cSld>
  <p:clrMapOvr>
    <a:masterClrMapping/>
  </p:clrMapOvr>
  <mc:AlternateContent xmlns:mc="http://schemas.openxmlformats.org/markup-compatibility/2006" xmlns:p14="http://schemas.microsoft.com/office/powerpoint/2010/main">
    <mc:Choice Requires="p14">
      <p:transition spd="slow" p14:dur="2000" advTm="4125"/>
    </mc:Choice>
    <mc:Fallback xmlns="">
      <p:transition spd="slow" advTm="412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00200"/>
            <a:ext cx="8229600" cy="4724400"/>
          </a:xfrm>
        </p:spPr>
        <p:txBody>
          <a:bodyPr>
            <a:normAutofit/>
          </a:bodyPr>
          <a:lstStyle/>
          <a:p>
            <a:endParaRPr lang="en-US" dirty="0"/>
          </a:p>
          <a:p>
            <a:endParaRPr lang="en-US" dirty="0"/>
          </a:p>
          <a:p>
            <a:endParaRPr lang="en-US" dirty="0"/>
          </a:p>
          <a:p>
            <a:pPr marL="0" indent="0">
              <a:buNone/>
            </a:pPr>
            <a:r>
              <a:rPr lang="en-AU" sz="2500" b="1" dirty="0"/>
              <a:t>History</a:t>
            </a:r>
          </a:p>
          <a:p>
            <a:pPr marL="0" indent="0">
              <a:buNone/>
            </a:pPr>
            <a:r>
              <a:rPr lang="en-AU" sz="2500" dirty="0"/>
              <a:t>The Foundation was formed by the Lions Club of Elwood and was originally a project of District 201V1. </a:t>
            </a:r>
          </a:p>
          <a:p>
            <a:pPr marL="0" indent="0">
              <a:buNone/>
            </a:pPr>
            <a:endParaRPr lang="en-AU" sz="2500" dirty="0"/>
          </a:p>
          <a:p>
            <a:pPr marL="0" indent="0">
              <a:buNone/>
            </a:pPr>
            <a:endParaRPr lang="en-AU" dirty="0"/>
          </a:p>
          <a:p>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86526"/>
            <a:ext cx="6868704" cy="218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2949771"/>
      </p:ext>
    </p:extLst>
  </p:cSld>
  <p:clrMapOvr>
    <a:masterClrMapping/>
  </p:clrMapOvr>
  <mc:AlternateContent xmlns:mc="http://schemas.openxmlformats.org/markup-compatibility/2006" xmlns:p14="http://schemas.microsoft.com/office/powerpoint/2010/main">
    <mc:Choice Requires="p14">
      <p:transition spd="slow" p14:dur="2000" advTm="31992"/>
    </mc:Choice>
    <mc:Fallback xmlns="">
      <p:transition spd="slow" advTm="3199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a:xfrm>
            <a:off x="304800" y="3124200"/>
            <a:ext cx="8153400" cy="1828800"/>
          </a:xfrm>
        </p:spPr>
        <p:txBody>
          <a:bodyPr>
            <a:normAutofit fontScale="25000" lnSpcReduction="20000"/>
          </a:bodyPr>
          <a:lstStyle/>
          <a:p>
            <a:r>
              <a:rPr lang="en-AU" sz="12000" b="1" dirty="0">
                <a:solidFill>
                  <a:schemeClr val="tx1"/>
                </a:solidFill>
              </a:rPr>
              <a:t>A Victorian Lions Club Project</a:t>
            </a:r>
            <a:endParaRPr lang="en-AU" sz="12000" dirty="0">
              <a:solidFill>
                <a:schemeClr val="tx1"/>
              </a:solidFill>
            </a:endParaRPr>
          </a:p>
          <a:p>
            <a:pPr algn="l"/>
            <a:endParaRPr lang="en-AU" dirty="0"/>
          </a:p>
          <a:p>
            <a:endParaRPr lang="en-AU" dirty="0"/>
          </a:p>
          <a:p>
            <a:endParaRPr lang="en-AU" sz="4800" dirty="0"/>
          </a:p>
          <a:p>
            <a:endParaRPr lang="en-AU" sz="4800" dirty="0"/>
          </a:p>
          <a:p>
            <a:endParaRPr lang="en-AU" sz="4800" dirty="0"/>
          </a:p>
          <a:p>
            <a:endParaRPr lang="en-AU" sz="4800" dirty="0"/>
          </a:p>
          <a:p>
            <a:endParaRPr lang="en-AU" sz="4800" dirty="0"/>
          </a:p>
          <a:p>
            <a:endParaRPr lang="en-AU" sz="4800" dirty="0"/>
          </a:p>
          <a:p>
            <a:endParaRPr lang="en-AU" sz="4800" dirty="0"/>
          </a:p>
          <a:p>
            <a:endParaRPr lang="en-AU" sz="4800" dirty="0"/>
          </a:p>
          <a:p>
            <a:endParaRPr lang="en-AU" sz="4800" dirty="0"/>
          </a:p>
          <a:p>
            <a:endParaRPr lang="en-AU" sz="4800" dirty="0"/>
          </a:p>
          <a:p>
            <a:r>
              <a:rPr lang="en-AU" sz="4800" dirty="0"/>
              <a:t> Eric Gittins and  Monash Head of Rheumatology Prof Eric Morand with the M1000 Pro multifunction plate reader and </a:t>
            </a:r>
            <a:endParaRPr lang="en-US" sz="100" dirty="0"/>
          </a:p>
          <a:p>
            <a:r>
              <a:rPr lang="en-US" sz="100" dirty="0"/>
              <a:t> </a:t>
            </a:r>
            <a:r>
              <a:rPr lang="en-US" sz="100" b="1" i="1" dirty="0"/>
              <a:t>Tecan </a:t>
            </a:r>
            <a:r>
              <a:rPr lang="en-US" sz="100" b="1" i="1" dirty="0" err="1"/>
              <a:t>HydoFlex</a:t>
            </a:r>
            <a:r>
              <a:rPr lang="en-US" sz="100" b="1" i="1" dirty="0"/>
              <a:t> </a:t>
            </a:r>
            <a:r>
              <a:rPr lang="en-US" sz="100" dirty="0"/>
              <a:t>plate washer </a:t>
            </a:r>
            <a:endParaRPr lang="en-US" sz="4800" dirty="0"/>
          </a:p>
          <a:p>
            <a:r>
              <a:rPr lang="en-US" sz="4800" dirty="0"/>
              <a:t> Tecan </a:t>
            </a:r>
            <a:r>
              <a:rPr lang="en-US" sz="4800" dirty="0" err="1"/>
              <a:t>HydoFlex</a:t>
            </a:r>
            <a:r>
              <a:rPr lang="en-US" sz="4800" dirty="0"/>
              <a:t> plate washer </a:t>
            </a:r>
            <a:endParaRPr lang="en-AU" sz="4800" dirty="0"/>
          </a:p>
          <a:p>
            <a:endParaRPr lang="en-US" sz="4800" dirty="0"/>
          </a:p>
        </p:txBody>
      </p:sp>
      <p:sp>
        <p:nvSpPr>
          <p:cNvPr id="4" name="Rectangle 3"/>
          <p:cNvSpPr/>
          <p:nvPr/>
        </p:nvSpPr>
        <p:spPr>
          <a:xfrm>
            <a:off x="914400" y="0"/>
            <a:ext cx="7391399" cy="646331"/>
          </a:xfrm>
          <a:prstGeom prst="rect">
            <a:avLst/>
          </a:prstGeom>
        </p:spPr>
        <p:txBody>
          <a:bodyPr wrap="square">
            <a:spAutoFit/>
          </a:bodyPr>
          <a:lstStyle/>
          <a:p>
            <a:pPr algn="ctr"/>
            <a:r>
              <a:rPr lang="en-AU" b="1" dirty="0"/>
              <a:t>Lions Rheumatism and Arthritis Medical Research Foundation Australia</a:t>
            </a:r>
          </a:p>
          <a:p>
            <a:pPr algn="ctr"/>
            <a:r>
              <a:rPr lang="en-AU" dirty="0"/>
              <a:t>A Project of the Lions Clubs in Victoria, Australia</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659138"/>
            <a:ext cx="2667000" cy="1756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494" y="764704"/>
            <a:ext cx="6868704" cy="218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3717032"/>
            <a:ext cx="2916497" cy="1640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4709208"/>
      </p:ext>
    </p:extLst>
  </p:cSld>
  <p:clrMapOvr>
    <a:masterClrMapping/>
  </p:clrMapOvr>
  <mc:AlternateContent xmlns:mc="http://schemas.openxmlformats.org/markup-compatibility/2006" xmlns:p14="http://schemas.microsoft.com/office/powerpoint/2010/main">
    <mc:Choice Requires="p14">
      <p:transition spd="slow" p14:dur="2000" advTm="21961"/>
    </mc:Choice>
    <mc:Fallback xmlns="">
      <p:transition spd="slow" advTm="2196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Tecan Analyser and Plate Washer</a:t>
            </a:r>
          </a:p>
        </p:txBody>
      </p:sp>
      <p:pic>
        <p:nvPicPr>
          <p:cNvPr id="122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99592" y="1484784"/>
            <a:ext cx="6924011"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4293096"/>
            <a:ext cx="1524000" cy="203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1103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25000" lnSpcReduction="20000"/>
          </a:bodyPr>
          <a:lstStyle/>
          <a:p>
            <a:endParaRPr lang="en-US" dirty="0"/>
          </a:p>
          <a:p>
            <a:endParaRPr lang="en-US" dirty="0"/>
          </a:p>
          <a:p>
            <a:endParaRPr lang="en-US"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sz="6200" b="1" dirty="0"/>
          </a:p>
          <a:p>
            <a:pPr marL="0" indent="0">
              <a:buNone/>
            </a:pPr>
            <a:r>
              <a:rPr lang="en-AU" sz="16000" b="1" dirty="0"/>
              <a:t>Aims</a:t>
            </a:r>
            <a:endParaRPr lang="en-AU" sz="16000" dirty="0"/>
          </a:p>
          <a:p>
            <a:pPr marL="0" indent="0">
              <a:buNone/>
            </a:pPr>
            <a:br>
              <a:rPr lang="en-AU" dirty="0"/>
            </a:br>
            <a:br>
              <a:rPr lang="en-AU" dirty="0"/>
            </a:br>
            <a:endParaRPr lang="en-AU" dirty="0"/>
          </a:p>
          <a:p>
            <a:pPr marL="0" indent="0">
              <a:buNone/>
            </a:pPr>
            <a:br>
              <a:rPr lang="en-AU" dirty="0"/>
            </a:br>
            <a:endParaRPr lang="en-AU" dirty="0"/>
          </a:p>
          <a:p>
            <a:pPr marL="0" indent="0">
              <a:buNone/>
            </a:pPr>
            <a:r>
              <a:rPr lang="en-AU" sz="9200" dirty="0"/>
              <a:t>To maintain a fund so as to support a Research Fellow. </a:t>
            </a:r>
          </a:p>
          <a:p>
            <a:pPr marL="0" indent="0">
              <a:buNone/>
            </a:pPr>
            <a:r>
              <a:rPr lang="en-AU" sz="9200" dirty="0"/>
              <a:t>The fund’s target is $2 million. </a:t>
            </a:r>
          </a:p>
          <a:p>
            <a:pPr marL="0" indent="0">
              <a:buNone/>
            </a:pPr>
            <a:r>
              <a:rPr lang="en-AU" sz="9200" dirty="0"/>
              <a:t>Current balance in December 2019 is $350k.</a:t>
            </a:r>
          </a:p>
          <a:p>
            <a:pPr marL="0" indent="0">
              <a:buNone/>
            </a:pPr>
            <a:br>
              <a:rPr lang="en-AU" dirty="0"/>
            </a:b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86526"/>
            <a:ext cx="6868704" cy="218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5115180"/>
      </p:ext>
    </p:extLst>
  </p:cSld>
  <p:clrMapOvr>
    <a:masterClrMapping/>
  </p:clrMapOvr>
  <mc:AlternateContent xmlns:mc="http://schemas.openxmlformats.org/markup-compatibility/2006" xmlns:p14="http://schemas.microsoft.com/office/powerpoint/2010/main">
    <mc:Choice Requires="p14">
      <p:transition spd="slow" p14:dur="2000" advTm="6508"/>
    </mc:Choice>
    <mc:Fallback xmlns="">
      <p:transition spd="slow" advTm="650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2303463"/>
            <a:ext cx="8229600" cy="3822700"/>
          </a:xfrm>
        </p:spPr>
        <p:txBody>
          <a:bodyPr>
            <a:normAutofit fontScale="62500" lnSpcReduction="20000"/>
          </a:bodyPr>
          <a:lstStyle/>
          <a:p>
            <a:pPr marL="0" indent="0">
              <a:buNone/>
            </a:pPr>
            <a:endParaRPr lang="en-US" dirty="0"/>
          </a:p>
          <a:p>
            <a:pPr marL="0" indent="0">
              <a:buNone/>
            </a:pPr>
            <a:r>
              <a:rPr lang="en-AU" b="1" dirty="0"/>
              <a:t>About Us</a:t>
            </a:r>
            <a:endParaRPr lang="en-AU" dirty="0"/>
          </a:p>
          <a:p>
            <a:pPr marL="0" indent="0">
              <a:buNone/>
            </a:pPr>
            <a:r>
              <a:rPr lang="en-AU" dirty="0"/>
              <a:t>Current Trustees are all elected from Lions Clubs International                       District 201V1-4 on a rotational basis: </a:t>
            </a:r>
          </a:p>
          <a:p>
            <a:pPr marL="0" indent="0">
              <a:buNone/>
            </a:pPr>
            <a:r>
              <a:rPr lang="en-AU" b="1" dirty="0"/>
              <a:t>Chairperson:</a:t>
            </a:r>
            <a:br>
              <a:rPr lang="en-AU" dirty="0"/>
            </a:br>
            <a:r>
              <a:rPr lang="en-AU" dirty="0"/>
              <a:t>Past District Governor Pauline Harris</a:t>
            </a:r>
          </a:p>
          <a:p>
            <a:pPr marL="0" indent="0">
              <a:buNone/>
            </a:pPr>
            <a:r>
              <a:rPr lang="en-AU" b="1" dirty="0"/>
              <a:t>Secretary/Treasurer:</a:t>
            </a:r>
            <a:br>
              <a:rPr lang="en-AU" b="1" dirty="0"/>
            </a:br>
            <a:r>
              <a:rPr lang="en-AU" dirty="0"/>
              <a:t>Past District Governor Eric Gittins</a:t>
            </a:r>
          </a:p>
          <a:p>
            <a:pPr marL="0" indent="0">
              <a:buNone/>
            </a:pPr>
            <a:r>
              <a:rPr lang="en-AU" b="1" dirty="0"/>
              <a:t>Committee Members:</a:t>
            </a:r>
            <a:br>
              <a:rPr lang="en-AU" b="1" dirty="0"/>
            </a:br>
            <a:r>
              <a:rPr lang="en-AU" dirty="0"/>
              <a:t>Lion Marie Cavern</a:t>
            </a:r>
            <a:br>
              <a:rPr lang="en-AU" dirty="0"/>
            </a:br>
            <a:r>
              <a:rPr lang="en-AU" dirty="0"/>
              <a:t>Lion Winston van Haltren</a:t>
            </a:r>
            <a:br>
              <a:rPr lang="en-AU" dirty="0"/>
            </a:br>
            <a:r>
              <a:rPr lang="en-AU" dirty="0"/>
              <a:t>Lion Rodney Hales</a:t>
            </a:r>
            <a:br>
              <a:rPr lang="en-AU" dirty="0"/>
            </a:br>
            <a:r>
              <a:rPr lang="en-AU" dirty="0"/>
              <a:t>Lion </a:t>
            </a:r>
            <a:r>
              <a:rPr lang="en-AU" dirty="0" err="1"/>
              <a:t>Selva</a:t>
            </a:r>
            <a:r>
              <a:rPr lang="en-AU" dirty="0"/>
              <a:t> Selvendra</a:t>
            </a:r>
          </a:p>
          <a:p>
            <a:pPr marL="0" indent="0">
              <a:buNone/>
            </a:pP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86526"/>
            <a:ext cx="6868704" cy="218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4278340"/>
      </p:ext>
    </p:extLst>
  </p:cSld>
  <p:clrMapOvr>
    <a:masterClrMapping/>
  </p:clrMapOvr>
  <mc:AlternateContent xmlns:mc="http://schemas.openxmlformats.org/markup-compatibility/2006" xmlns:p14="http://schemas.microsoft.com/office/powerpoint/2010/main">
    <mc:Choice Requires="p14">
      <p:transition spd="slow" p14:dur="2000" advTm="15603"/>
    </mc:Choice>
    <mc:Fallback xmlns="">
      <p:transition spd="slow" advTm="1560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2303462"/>
            <a:ext cx="8229600" cy="4021137"/>
          </a:xfrm>
        </p:spPr>
        <p:txBody>
          <a:bodyPr>
            <a:normAutofit/>
          </a:bodyPr>
          <a:lstStyle/>
          <a:p>
            <a:pPr marL="0" indent="0">
              <a:buNone/>
            </a:pPr>
            <a:endParaRPr lang="en-AU" sz="1600" b="1" dirty="0"/>
          </a:p>
          <a:p>
            <a:pPr marL="0" indent="0">
              <a:buNone/>
            </a:pPr>
            <a:endParaRPr lang="en-AU" sz="1600" b="1" dirty="0"/>
          </a:p>
          <a:p>
            <a:pPr marL="0" indent="0">
              <a:buNone/>
            </a:pPr>
            <a:endParaRPr lang="en-AU" sz="1600" b="1" dirty="0"/>
          </a:p>
          <a:p>
            <a:pPr marL="0" indent="0">
              <a:buNone/>
            </a:pPr>
            <a:endParaRPr lang="en-AU" sz="1600" dirty="0"/>
          </a:p>
          <a:p>
            <a:pPr marL="0" indent="0">
              <a:buNone/>
            </a:pPr>
            <a:endParaRPr lang="en-AU" sz="1600" dirty="0"/>
          </a:p>
          <a:p>
            <a:pPr marL="0" indent="0">
              <a:buNone/>
            </a:pPr>
            <a:endParaRPr lang="en-AU" sz="1600" dirty="0"/>
          </a:p>
          <a:p>
            <a:pPr marL="0" indent="0">
              <a:buNone/>
            </a:pPr>
            <a:endParaRPr lang="en-AU" sz="1600" dirty="0"/>
          </a:p>
          <a:p>
            <a:pPr marL="0" indent="0">
              <a:buNone/>
            </a:pPr>
            <a:endParaRPr lang="en-AU" sz="1600" dirty="0"/>
          </a:p>
          <a:p>
            <a:pPr marL="0" indent="0">
              <a:buNone/>
            </a:pPr>
            <a:endParaRPr lang="en-AU" sz="1600" dirty="0"/>
          </a:p>
          <a:p>
            <a:pPr marL="0" indent="0">
              <a:buNone/>
            </a:pPr>
            <a:r>
              <a:rPr lang="en-AU" sz="1600" dirty="0"/>
              <a:t>Professor Eric Morand is a specialist rheumatologist, and Head of the Southern Health/Monash Medical Centre Rheumatology Unit. </a:t>
            </a:r>
          </a:p>
          <a:p>
            <a:endParaRPr lang="en-US"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399" y="2517934"/>
            <a:ext cx="1652159" cy="2207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86526"/>
            <a:ext cx="6868704" cy="218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1611947"/>
      </p:ext>
    </p:extLst>
  </p:cSld>
  <p:clrMapOvr>
    <a:masterClrMapping/>
  </p:clrMapOvr>
  <mc:AlternateContent xmlns:mc="http://schemas.openxmlformats.org/markup-compatibility/2006" xmlns:p14="http://schemas.microsoft.com/office/powerpoint/2010/main">
    <mc:Choice Requires="p14">
      <p:transition spd="slow" p14:dur="2000" advTm="12545"/>
    </mc:Choice>
    <mc:Fallback xmlns="">
      <p:transition spd="slow" advTm="1254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2681050" y="-332168"/>
            <a:ext cx="3982502" cy="934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116632"/>
            <a:ext cx="6870700" cy="218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89313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2642</Words>
  <Application>Microsoft Macintosh PowerPoint</Application>
  <PresentationFormat>On-screen Show (4:3)</PresentationFormat>
  <Paragraphs>269</Paragraphs>
  <Slides>24</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inherit</vt:lpstr>
      <vt:lpstr>Palatino Linotype</vt:lpstr>
      <vt:lpstr>Times New Roman</vt:lpstr>
      <vt:lpstr>Trebuchet MS</vt:lpstr>
      <vt:lpstr>Office Theme</vt:lpstr>
      <vt:lpstr>Lions Rheumatism &amp; Arthritis Medical Research Foundation Aus</vt:lpstr>
      <vt:lpstr>PowerPoint Presentation</vt:lpstr>
      <vt:lpstr>PowerPoint Presentation</vt:lpstr>
      <vt:lpstr>PowerPoint Presentation</vt:lpstr>
      <vt:lpstr>Tecan Analyser and Plate Washer</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Lions Rheumatism &amp; Arthritis Medical Research Foundation Aus</dc:title>
  <dc:creator>Eric</dc:creator>
  <cp:lastModifiedBy>Malcolm Qualtrough</cp:lastModifiedBy>
  <cp:revision>2</cp:revision>
  <dcterms:created xsi:type="dcterms:W3CDTF">2020-05-04T01:45:20Z</dcterms:created>
  <dcterms:modified xsi:type="dcterms:W3CDTF">2020-05-04T02:57:31Z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-202284862</vt:i4>
  </property>
  <property fmtid="{D5CDD505-2E9C-101B-9397-08002B2CF9AE}" pid="3" name="_NewReviewCycle">
    <vt:lpwstr/>
  </property>
  <property fmtid="{D5CDD505-2E9C-101B-9397-08002B2CF9AE}" pid="4" name="_EmailSubject">
    <vt:lpwstr>RAF page</vt:lpwstr>
  </property>
  <property fmtid="{D5CDD505-2E9C-101B-9397-08002B2CF9AE}" pid="5" name="_AuthorEmail">
    <vt:lpwstr>gittinsej@optusnet.com.au</vt:lpwstr>
  </property>
  <property fmtid="{D5CDD505-2E9C-101B-9397-08002B2CF9AE}" pid="6" name="_AuthorEmailDisplayName">
    <vt:lpwstr>Eric Gittins</vt:lpwstr>
  </property>
</Properties>
</file>